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99CC00"/>
    <a:srgbClr val="FF9933"/>
    <a:srgbClr val="FFCC99"/>
    <a:srgbClr val="FF6600"/>
    <a:srgbClr val="66FF33"/>
    <a:srgbClr val="FF3399"/>
    <a:srgbClr val="E3DED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8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4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2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9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3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0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1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2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3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0264AB-7AFA-406E-ACCD-5217B483D2B5}" type="datetimeFigureOut">
              <a:rPr lang="pl-PL" smtClean="0"/>
              <a:t>29.10.2025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97E62E-0A0C-440C-991E-8DFD2A4CF0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24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7097EE-8826-B4ED-75F9-36B52619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297857"/>
          </a:xfrm>
        </p:spPr>
        <p:txBody>
          <a:bodyPr/>
          <a:lstStyle/>
          <a:p>
            <a:r>
              <a:rPr lang="pl-PL" sz="4000" dirty="0"/>
              <a:t>Dlaczego warto czytać książki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F827E3-B381-2E5B-4811-032DA3494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23944"/>
            <a:ext cx="9070848" cy="1015319"/>
          </a:xfrm>
        </p:spPr>
        <p:txBody>
          <a:bodyPr>
            <a:noAutofit/>
          </a:bodyPr>
          <a:lstStyle/>
          <a:p>
            <a:r>
              <a:rPr lang="pl-PL" sz="4400" dirty="0">
                <a:latin typeface="+mj-lt"/>
              </a:rPr>
              <a:t>Marcina </a:t>
            </a:r>
            <a:r>
              <a:rPr lang="pl-PL" sz="4400" dirty="0" err="1">
                <a:latin typeface="+mj-lt"/>
              </a:rPr>
              <a:t>Kozioła</a:t>
            </a:r>
            <a:endParaRPr lang="pl-PL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02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4CC95BC-18F7-46DB-CA6A-E8300E0A3EDD}"/>
              </a:ext>
            </a:extLst>
          </p:cNvPr>
          <p:cNvSpPr txBox="1"/>
          <p:nvPr/>
        </p:nvSpPr>
        <p:spPr>
          <a:xfrm>
            <a:off x="486918" y="596361"/>
            <a:ext cx="6645402" cy="313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i="1" dirty="0">
                <a:solidFill>
                  <a:srgbClr val="0070C0"/>
                </a:solidFill>
              </a:rPr>
              <a:t>Kim jest autor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Marcin Kozioł to pisarz dziecięcy i młodzieżowy, autor m.in. serii „Detektywi na kółkach”                         („Skrzynia Władcy Piorunów” – tom 1) oraz cyklu podróżniczego „Wombat Maksymilian”.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Jego książka -„Skrzynia Władcy Piorunów” znalazła się na liście lektur uzupełniających dla klas 4‑6.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Autor sporo podróżował ( odwiedził ponad 60 krajów) oraz ma doświadczenie w mediach elektronicznych – co wpływa na sposób, w jaki łączy treść przygodową, naukę i ciekawostki.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2C6C04-CE06-F1AB-6513-431A605CF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8048">
            <a:off x="6464312" y="3223789"/>
            <a:ext cx="3415449" cy="3223531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40F6D594-8060-6B96-8100-4CDF97EDA4D3}"/>
              </a:ext>
            </a:extLst>
          </p:cNvPr>
          <p:cNvSpPr/>
          <p:nvPr/>
        </p:nvSpPr>
        <p:spPr>
          <a:xfrm>
            <a:off x="9208008" y="5351534"/>
            <a:ext cx="658368" cy="182880"/>
          </a:xfrm>
          <a:prstGeom prst="ellipse">
            <a:avLst/>
          </a:prstGeom>
          <a:solidFill>
            <a:srgbClr val="E3DED1"/>
          </a:solidFill>
          <a:ln>
            <a:solidFill>
              <a:srgbClr val="E3DE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099E0D4-B0CC-FDB9-FF43-88CB8961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43" y="300093"/>
            <a:ext cx="2841963" cy="28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8018141-4C66-9CCD-92BD-741452941A78}"/>
              </a:ext>
            </a:extLst>
          </p:cNvPr>
          <p:cNvSpPr txBox="1"/>
          <p:nvPr/>
        </p:nvSpPr>
        <p:spPr>
          <a:xfrm>
            <a:off x="393192" y="443359"/>
            <a:ext cx="1162202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400" b="1" i="1" dirty="0">
                <a:solidFill>
                  <a:schemeClr val="accent5"/>
                </a:solidFill>
              </a:rPr>
              <a:t>Dlaczego warto czytać jego książki?</a:t>
            </a:r>
          </a:p>
          <a:p>
            <a:pPr>
              <a:buNone/>
            </a:pPr>
            <a:r>
              <a:rPr lang="pl-PL" sz="1400" dirty="0"/>
              <a:t>Oto konkretne powody: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i="1" dirty="0"/>
              <a:t>Akcja + ciekawostki naukowe</a:t>
            </a:r>
            <a:br>
              <a:rPr lang="pl-PL" sz="1400" dirty="0"/>
            </a:br>
            <a:r>
              <a:rPr lang="pl-PL" sz="1400" dirty="0"/>
              <a:t>Książki Marcina </a:t>
            </a:r>
            <a:r>
              <a:rPr lang="pl-PL" sz="1400" dirty="0" err="1"/>
              <a:t>Kozioła</a:t>
            </a:r>
            <a:r>
              <a:rPr lang="pl-PL" sz="1400" dirty="0"/>
              <a:t> nie są tylko rozrywką – zawierają elementy przygody, zagadek, tajemnic, ale też wiedzę (np. faktami z historii, nauki, przyrody) wplecioną w fabułę.</a:t>
            </a:r>
            <a:br>
              <a:rPr lang="pl-PL" sz="1400" dirty="0"/>
            </a:br>
            <a:r>
              <a:rPr lang="pl-PL" sz="1400" dirty="0"/>
              <a:t>Przykład: „Skrzynia Władcy Piorunów” to powieść przygodowa dla młodszych, w której bohaterowie rozwiązują zagadki i łączą współczesność z historią. Dzięki temu: czytelnik nie tylko się bawi, ale i uczy.</a:t>
            </a:r>
            <a:r>
              <a:rPr lang="pl-PL" sz="1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i="1" dirty="0"/>
              <a:t>Dostosowanie do młodego czytelnika</a:t>
            </a:r>
            <a:br>
              <a:rPr lang="pl-PL" sz="1400" dirty="0"/>
            </a:br>
            <a:r>
              <a:rPr lang="pl-PL" sz="1400" dirty="0"/>
              <a:t>Język, styl i tematy są dopasowane do dzieci i młodzieży (np. klasy IV‑VI) – co sprawia, że książki te mogą być „wejściem” w świat czytania dla tych, którzy nie czują się jeszcze świetnie z literaturą „na poważnie”. Autor sam zauważa, że dzieci często odrzucają książki, które są zbyt „narzucone” lub trudne. Zatem: to dobry wybór, jeśli chcemy zachęcić dzieci lub młodzież do czytania.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i="1" dirty="0"/>
              <a:t>Wartość edukacyjna i motywacyjna</a:t>
            </a:r>
            <a:endParaRPr lang="pl-PL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Seria „Detektywi na kółkach” i inne zostały docenione – tom 1 jest lekturą uzupełniającą.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Autor pokazuje, że czytanie może być przygodą, odkrywaniem, nie tylko obowiązkiem. To pomaga zmienić nastawienie dzieci.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/>
              <a:t>Poza tym – wiele książek dotyka tematów takich jak ciekawość świata, problematyka przyrodnicza, technologia, historia – co rozwija horyzonty.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/>
          </a:p>
        </p:txBody>
      </p:sp>
      <p:pic>
        <p:nvPicPr>
          <p:cNvPr id="4" name="Grafika 3" descr="Mikroskop z kolbami chemicznymi">
            <a:extLst>
              <a:ext uri="{FF2B5EF4-FFF2-40B4-BE49-F238E27FC236}">
                <a16:creationId xmlns:a16="http://schemas.microsoft.com/office/drawing/2014/main" id="{B73F6E66-E117-F9EF-6ADE-81F1091A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432" y="2979545"/>
            <a:ext cx="4239768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10BCEE4-C574-5F4D-F330-62275CF1F8C6}"/>
              </a:ext>
            </a:extLst>
          </p:cNvPr>
          <p:cNvSpPr txBox="1"/>
          <p:nvPr/>
        </p:nvSpPr>
        <p:spPr>
          <a:xfrm>
            <a:off x="228600" y="292608"/>
            <a:ext cx="106710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i="1" dirty="0">
                <a:solidFill>
                  <a:srgbClr val="FF0000"/>
                </a:solidFill>
              </a:rPr>
              <a:t>Różnorodność tematów i bohaterów</a:t>
            </a:r>
            <a:br>
              <a:rPr lang="pl-PL" dirty="0"/>
            </a:br>
            <a:r>
              <a:rPr lang="pl-PL" dirty="0"/>
              <a:t>W twórczości Marcina </a:t>
            </a:r>
            <a:r>
              <a:rPr lang="pl-PL" dirty="0" err="1"/>
              <a:t>Kozioła</a:t>
            </a:r>
            <a:r>
              <a:rPr lang="pl-PL" dirty="0"/>
              <a:t> znajdziemy różne cykle: przygody, podróże, zagadki, zwierzęta, technologia. Przykład: seria „Pogoda dla puchaczy” – przygody w lesie + przyroda. </a:t>
            </a:r>
            <a:br>
              <a:rPr lang="pl-PL" dirty="0"/>
            </a:br>
            <a:r>
              <a:rPr lang="pl-PL" dirty="0"/>
              <a:t>To oznacza, że łatwiej znaleźć tytuł, który zainteresuje konkretne dziecko.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i="1" dirty="0">
                <a:solidFill>
                  <a:srgbClr val="FF0000"/>
                </a:solidFill>
              </a:rPr>
              <a:t>Dobra bramka wejściowa w czytelnictwo</a:t>
            </a:r>
            <a:br>
              <a:rPr lang="pl-PL" dirty="0"/>
            </a:br>
            <a:r>
              <a:rPr lang="pl-PL" dirty="0"/>
              <a:t>Jeśli dziecko rzadko czyta lub unika książek – taki autor może być świetnym punktem startowym, bo łączy akcję, humor, ciekawostkę i łatwość czytania. Autor sam o tym mówi, że dzieci coraz częściej mają problem z „narzuconymi” lekturami.</a:t>
            </a:r>
          </a:p>
        </p:txBody>
      </p:sp>
      <p:pic>
        <p:nvPicPr>
          <p:cNvPr id="9" name="Grafika 8" descr="Piesek">
            <a:extLst>
              <a:ext uri="{FF2B5EF4-FFF2-40B4-BE49-F238E27FC236}">
                <a16:creationId xmlns:a16="http://schemas.microsoft.com/office/drawing/2014/main" id="{30C98BB3-66A3-7B47-C625-47B5B096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400" y="1170432"/>
            <a:ext cx="6858000" cy="6858000"/>
          </a:xfrm>
          <a:prstGeom prst="rect">
            <a:avLst/>
          </a:prstGeom>
        </p:spPr>
      </p:pic>
      <p:pic>
        <p:nvPicPr>
          <p:cNvPr id="11" name="Grafika 10" descr="Kot z wypełnieniem pełnym">
            <a:extLst>
              <a:ext uri="{FF2B5EF4-FFF2-40B4-BE49-F238E27FC236}">
                <a16:creationId xmlns:a16="http://schemas.microsoft.com/office/drawing/2014/main" id="{0FC7D902-1F67-9C14-80C4-D4FE1CB2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0472" y="2837688"/>
            <a:ext cx="3727704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5048EA3-F023-538C-E264-5FCC9135A127}"/>
              </a:ext>
            </a:extLst>
          </p:cNvPr>
          <p:cNvSpPr txBox="1"/>
          <p:nvPr/>
        </p:nvSpPr>
        <p:spPr>
          <a:xfrm>
            <a:off x="514350" y="617327"/>
            <a:ext cx="111716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 Mam jedną z jego książek i jest super jaki i dla dzieci, młodzieży i dla dorosłych. Akcja książki rozpoczyna się w samolocie. Na początku poznajemy nieustraszonego </a:t>
            </a:r>
            <a:r>
              <a:rPr lang="pl-PL" dirty="0" err="1"/>
              <a:t>labladora</a:t>
            </a:r>
            <a:r>
              <a:rPr lang="pl-PL" dirty="0"/>
              <a:t> </a:t>
            </a:r>
            <a:r>
              <a:rPr lang="pl-PL" dirty="0" err="1"/>
              <a:t>Spajka</a:t>
            </a:r>
            <a:r>
              <a:rPr lang="pl-PL" dirty="0"/>
              <a:t>, który jest psem głównej bohaterki Julii oraz kocura o imieniu </a:t>
            </a:r>
            <a:r>
              <a:rPr lang="pl-PL" dirty="0" err="1"/>
              <a:t>Dżager</a:t>
            </a:r>
            <a:r>
              <a:rPr lang="pl-PL" dirty="0"/>
              <a:t>. Zwierzęta lecą w luku </a:t>
            </a:r>
            <a:r>
              <a:rPr lang="pl-PL" dirty="0" err="1"/>
              <a:t>bagzrowym</a:t>
            </a:r>
            <a:r>
              <a:rPr lang="pl-PL" dirty="0"/>
              <a:t> ponieważ pies przeszkadza jednej pasażerce, z kolej kot znalazł się tam za karę. Podczas tej podróży </a:t>
            </a:r>
            <a:r>
              <a:rPr lang="pl-PL" dirty="0" err="1"/>
              <a:t>Spajk</a:t>
            </a:r>
            <a:r>
              <a:rPr lang="pl-PL" dirty="0"/>
              <a:t> i </a:t>
            </a:r>
            <a:r>
              <a:rPr lang="pl-PL" dirty="0" err="1"/>
              <a:t>Dżager</a:t>
            </a:r>
            <a:r>
              <a:rPr lang="pl-PL" dirty="0"/>
              <a:t> </a:t>
            </a:r>
            <a:r>
              <a:rPr lang="pl-PL" dirty="0" err="1"/>
              <a:t>zaprzyjażniają</a:t>
            </a:r>
            <a:r>
              <a:rPr lang="pl-PL" dirty="0"/>
              <a:t> się. Bohaterzy lecą samolotem na </a:t>
            </a:r>
            <a:r>
              <a:rPr lang="pl-PL" dirty="0" err="1"/>
              <a:t>wakace</a:t>
            </a:r>
            <a:r>
              <a:rPr lang="pl-PL" dirty="0"/>
              <a:t> do Egiptu. W ręce podróżników Julii i Toma, wpada stara tajemnicza mapa, która pozwala przeżyć wiele ciekawych i niebezpiecznych przygód. Napotykają na ślad egipskiej kapłanki, która żyła trzy tysiące lat temu. Aby dowiedzieć się o dalszych losach bohaterów zachęcam do przeczytania tej książki. Jej tytuł to  </a:t>
            </a:r>
            <a:r>
              <a:rPr lang="pl-PL" b="1" i="1" dirty="0"/>
              <a:t>,,</a:t>
            </a:r>
            <a:r>
              <a:rPr lang="pl-PL" dirty="0"/>
              <a:t>Tajemnica przeklętej harfy</a:t>
            </a:r>
            <a:r>
              <a:rPr lang="pl-PL" b="1" i="1" dirty="0"/>
              <a:t>”.</a:t>
            </a:r>
          </a:p>
        </p:txBody>
      </p:sp>
      <p:pic>
        <p:nvPicPr>
          <p:cNvPr id="5" name="Grafika 4" descr="Kula ziemska: Afryka i Europa z wypełnieniem pełnym">
            <a:extLst>
              <a:ext uri="{FF2B5EF4-FFF2-40B4-BE49-F238E27FC236}">
                <a16:creationId xmlns:a16="http://schemas.microsoft.com/office/drawing/2014/main" id="{9C54A8E1-787E-04BE-2E39-263FD50F9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3066072"/>
            <a:ext cx="2896398" cy="2896398"/>
          </a:xfrm>
          <a:prstGeom prst="rect">
            <a:avLst/>
          </a:prstGeom>
        </p:spPr>
      </p:pic>
      <p:pic>
        <p:nvPicPr>
          <p:cNvPr id="7" name="Grafika 6" descr="Stos książek z gruszkiem">
            <a:extLst>
              <a:ext uri="{FF2B5EF4-FFF2-40B4-BE49-F238E27FC236}">
                <a16:creationId xmlns:a16="http://schemas.microsoft.com/office/drawing/2014/main" id="{FAF3081E-8E1C-CA4F-5D89-A96129ACF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4520" y="2096625"/>
            <a:ext cx="5364480" cy="5364480"/>
          </a:xfrm>
          <a:prstGeom prst="rect">
            <a:avLst/>
          </a:prstGeom>
        </p:spPr>
      </p:pic>
      <p:pic>
        <p:nvPicPr>
          <p:cNvPr id="9" name="Grafika 8" descr="Globus z wypełnieniem pełnym">
            <a:extLst>
              <a:ext uri="{FF2B5EF4-FFF2-40B4-BE49-F238E27FC236}">
                <a16:creationId xmlns:a16="http://schemas.microsoft.com/office/drawing/2014/main" id="{4CA05C02-C42E-A756-F369-F93D71459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0504" y="3307879"/>
            <a:ext cx="2412784" cy="24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557DF09-171F-96D9-8E07-BD7B58C60CE6}"/>
              </a:ext>
            </a:extLst>
          </p:cNvPr>
          <p:cNvSpPr txBox="1"/>
          <p:nvPr/>
        </p:nvSpPr>
        <p:spPr>
          <a:xfrm>
            <a:off x="501514" y="478888"/>
            <a:ext cx="678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To poniektóre książki tego autora.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94A838-594E-8B08-EA17-D1273DB1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2121">
            <a:off x="8686634" y="676163"/>
            <a:ext cx="2103354" cy="27726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86DEA0A-5652-C782-3CCD-A02C11E8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3323">
            <a:off x="6340698" y="2639591"/>
            <a:ext cx="1857634" cy="2705478"/>
          </a:xfrm>
          <a:prstGeom prst="rect">
            <a:avLst/>
          </a:prstGeom>
        </p:spPr>
      </p:pic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35126160-A8BD-9A38-7E30-FB2D7B2B6ACE}"/>
              </a:ext>
            </a:extLst>
          </p:cNvPr>
          <p:cNvSpPr/>
          <p:nvPr/>
        </p:nvSpPr>
        <p:spPr>
          <a:xfrm rot="9949684">
            <a:off x="6835720" y="5181381"/>
            <a:ext cx="1857634" cy="851713"/>
          </a:xfrm>
          <a:prstGeom prst="rtTriangle">
            <a:avLst/>
          </a:prstGeom>
          <a:solidFill>
            <a:srgbClr val="E3DED1"/>
          </a:solidFill>
          <a:ln>
            <a:solidFill>
              <a:srgbClr val="E3DE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749C84B-D8B2-FD05-1D2F-C3618D55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8882">
            <a:off x="1043120" y="4342177"/>
            <a:ext cx="1762929" cy="212716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4A6F098-4A95-DDFE-CDEB-5B3450B2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1912">
            <a:off x="3587566" y="1668344"/>
            <a:ext cx="1873649" cy="27475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3D95219-40CE-1414-EACE-D374DD613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9997">
            <a:off x="9290241" y="3922523"/>
            <a:ext cx="1860289" cy="248671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6022188-F65D-D074-D791-840D79F390BE}"/>
              </a:ext>
            </a:extLst>
          </p:cNvPr>
          <p:cNvSpPr txBox="1"/>
          <p:nvPr/>
        </p:nvSpPr>
        <p:spPr>
          <a:xfrm>
            <a:off x="3229081" y="6174385"/>
            <a:ext cx="255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Wykonała Milena Buszta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DF0D38D-F411-C74C-A308-2F629686C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87" y="848220"/>
            <a:ext cx="2423855" cy="242849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62727AA-D7BB-AE98-5A07-BB2C1B7C6C33}"/>
              </a:ext>
            </a:extLst>
          </p:cNvPr>
          <p:cNvSpPr txBox="1"/>
          <p:nvPr/>
        </p:nvSpPr>
        <p:spPr>
          <a:xfrm>
            <a:off x="612471" y="3285422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Marcin Kozioł</a:t>
            </a:r>
          </a:p>
        </p:txBody>
      </p:sp>
    </p:spTree>
    <p:extLst>
      <p:ext uri="{BB962C8B-B14F-4D97-AF65-F5344CB8AC3E}">
        <p14:creationId xmlns:p14="http://schemas.microsoft.com/office/powerpoint/2010/main" val="508912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130</TotalTime>
  <Words>572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Blackadder ITC</vt:lpstr>
      <vt:lpstr>Century Gothic</vt:lpstr>
      <vt:lpstr>Garamond</vt:lpstr>
      <vt:lpstr>Wingdings</vt:lpstr>
      <vt:lpstr>Mydło</vt:lpstr>
      <vt:lpstr>Dlaczego warto czytać książki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Milena Buszta</dc:creator>
  <cp:lastModifiedBy>Milena Buszta</cp:lastModifiedBy>
  <cp:revision>4</cp:revision>
  <dcterms:created xsi:type="dcterms:W3CDTF">2025-10-19T07:43:59Z</dcterms:created>
  <dcterms:modified xsi:type="dcterms:W3CDTF">2025-10-29T20:42:12Z</dcterms:modified>
</cp:coreProperties>
</file>