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32" autoAdjust="0"/>
    <p:restoredTop sz="94660"/>
  </p:normalViewPr>
  <p:slideViewPr>
    <p:cSldViewPr snapToGrid="0">
      <p:cViewPr varScale="1">
        <p:scale>
          <a:sx n="85" d="100"/>
          <a:sy n="85" d="100"/>
        </p:scale>
        <p:origin x="60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l-PL"/>
              <a:t>Kliknij, aby edytować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AF42C005-9CB5-4580-B76B-97142FA9E772}" type="datetimeFigureOut">
              <a:rPr lang="pl-PL" smtClean="0"/>
              <a:t>19.02.2024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40BD154-ED97-4945-A2C3-6D75B96A0845}" type="slidenum">
              <a:rPr lang="pl-PL" smtClean="0"/>
              <a:t>‹#›</a:t>
            </a:fld>
            <a:endParaRPr lang="pl-PL"/>
          </a:p>
        </p:txBody>
      </p:sp>
    </p:spTree>
    <p:extLst>
      <p:ext uri="{BB962C8B-B14F-4D97-AF65-F5344CB8AC3E}">
        <p14:creationId xmlns:p14="http://schemas.microsoft.com/office/powerpoint/2010/main" val="2329735913"/>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AF42C005-9CB5-4580-B76B-97142FA9E772}" type="datetimeFigureOut">
              <a:rPr lang="pl-PL" smtClean="0"/>
              <a:t>19.02.2024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40BD154-ED97-4945-A2C3-6D75B96A0845}" type="slidenum">
              <a:rPr lang="pl-PL" smtClean="0"/>
              <a:t>‹#›</a:t>
            </a:fld>
            <a:endParaRPr lang="pl-PL"/>
          </a:p>
        </p:txBody>
      </p:sp>
    </p:spTree>
    <p:extLst>
      <p:ext uri="{BB962C8B-B14F-4D97-AF65-F5344CB8AC3E}">
        <p14:creationId xmlns:p14="http://schemas.microsoft.com/office/powerpoint/2010/main" val="362344754"/>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l-PL"/>
              <a:t>Kliknij, aby edytować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4" name="Date Placeholder 3"/>
          <p:cNvSpPr>
            <a:spLocks noGrp="1"/>
          </p:cNvSpPr>
          <p:nvPr>
            <p:ph type="dt" sz="half" idx="10"/>
          </p:nvPr>
        </p:nvSpPr>
        <p:spPr/>
        <p:txBody>
          <a:bodyPr/>
          <a:lstStyle/>
          <a:p>
            <a:fld id="{AF42C005-9CB5-4580-B76B-97142FA9E772}" type="datetimeFigureOut">
              <a:rPr lang="pl-PL" smtClean="0"/>
              <a:t>19.02.2024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40BD154-ED97-4945-A2C3-6D75B96A0845}" type="slidenum">
              <a:rPr lang="pl-PL" smtClean="0"/>
              <a:t>‹#›</a:t>
            </a:fld>
            <a:endParaRPr lang="pl-PL"/>
          </a:p>
        </p:txBody>
      </p:sp>
    </p:spTree>
    <p:extLst>
      <p:ext uri="{BB962C8B-B14F-4D97-AF65-F5344CB8AC3E}">
        <p14:creationId xmlns:p14="http://schemas.microsoft.com/office/powerpoint/2010/main" val="470023396"/>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l-PL"/>
              <a:t>Kliknij, aby edytować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l-PL"/>
              <a:t>Edytuj style wzorca tekstu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4" name="Date Placeholder 3"/>
          <p:cNvSpPr>
            <a:spLocks noGrp="1"/>
          </p:cNvSpPr>
          <p:nvPr>
            <p:ph type="dt" sz="half" idx="10"/>
          </p:nvPr>
        </p:nvSpPr>
        <p:spPr/>
        <p:txBody>
          <a:bodyPr/>
          <a:lstStyle/>
          <a:p>
            <a:fld id="{AF42C005-9CB5-4580-B76B-97142FA9E772}" type="datetimeFigureOut">
              <a:rPr lang="pl-PL" smtClean="0"/>
              <a:t>19.02.2024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40BD154-ED97-4945-A2C3-6D75B96A0845}" type="slidenum">
              <a:rPr lang="pl-PL" smtClean="0"/>
              <a:t>‹#›</a:t>
            </a:fld>
            <a:endParaRPr lang="pl-P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29974395"/>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AF42C005-9CB5-4580-B76B-97142FA9E772}" type="datetimeFigureOut">
              <a:rPr lang="pl-PL" smtClean="0"/>
              <a:t>19.02.2024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40BD154-ED97-4945-A2C3-6D75B96A0845}" type="slidenum">
              <a:rPr lang="pl-PL" smtClean="0"/>
              <a:t>‹#›</a:t>
            </a:fld>
            <a:endParaRPr lang="pl-PL"/>
          </a:p>
        </p:txBody>
      </p:sp>
    </p:spTree>
    <p:extLst>
      <p:ext uri="{BB962C8B-B14F-4D97-AF65-F5344CB8AC3E}">
        <p14:creationId xmlns:p14="http://schemas.microsoft.com/office/powerpoint/2010/main" val="1965864978"/>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F42C005-9CB5-4580-B76B-97142FA9E772}" type="datetimeFigureOut">
              <a:rPr lang="pl-PL" smtClean="0"/>
              <a:t>19.02.2024</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40BD154-ED97-4945-A2C3-6D75B96A0845}" type="slidenum">
              <a:rPr lang="pl-PL" smtClean="0"/>
              <a:t>‹#›</a:t>
            </a:fld>
            <a:endParaRPr lang="pl-PL"/>
          </a:p>
        </p:txBody>
      </p:sp>
    </p:spTree>
    <p:extLst>
      <p:ext uri="{BB962C8B-B14F-4D97-AF65-F5344CB8AC3E}">
        <p14:creationId xmlns:p14="http://schemas.microsoft.com/office/powerpoint/2010/main" val="4237620314"/>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F42C005-9CB5-4580-B76B-97142FA9E772}" type="datetimeFigureOut">
              <a:rPr lang="pl-PL" smtClean="0"/>
              <a:t>19.02.2024</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40BD154-ED97-4945-A2C3-6D75B96A0845}" type="slidenum">
              <a:rPr lang="pl-PL" smtClean="0"/>
              <a:t>‹#›</a:t>
            </a:fld>
            <a:endParaRPr lang="pl-PL"/>
          </a:p>
        </p:txBody>
      </p:sp>
    </p:spTree>
    <p:extLst>
      <p:ext uri="{BB962C8B-B14F-4D97-AF65-F5344CB8AC3E}">
        <p14:creationId xmlns:p14="http://schemas.microsoft.com/office/powerpoint/2010/main" val="409960224"/>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F42C005-9CB5-4580-B76B-97142FA9E772}" type="datetimeFigureOut">
              <a:rPr lang="pl-PL" smtClean="0"/>
              <a:t>19.02.2024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40BD154-ED97-4945-A2C3-6D75B96A0845}" type="slidenum">
              <a:rPr lang="pl-PL" smtClean="0"/>
              <a:t>‹#›</a:t>
            </a:fld>
            <a:endParaRPr lang="pl-PL"/>
          </a:p>
        </p:txBody>
      </p:sp>
    </p:spTree>
    <p:extLst>
      <p:ext uri="{BB962C8B-B14F-4D97-AF65-F5344CB8AC3E}">
        <p14:creationId xmlns:p14="http://schemas.microsoft.com/office/powerpoint/2010/main" val="3439477545"/>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F42C005-9CB5-4580-B76B-97142FA9E772}" type="datetimeFigureOut">
              <a:rPr lang="pl-PL" smtClean="0"/>
              <a:t>19.02.2024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40BD154-ED97-4945-A2C3-6D75B96A0845}" type="slidenum">
              <a:rPr lang="pl-PL" smtClean="0"/>
              <a:t>‹#›</a:t>
            </a:fld>
            <a:endParaRPr lang="pl-PL"/>
          </a:p>
        </p:txBody>
      </p:sp>
    </p:spTree>
    <p:extLst>
      <p:ext uri="{BB962C8B-B14F-4D97-AF65-F5344CB8AC3E}">
        <p14:creationId xmlns:p14="http://schemas.microsoft.com/office/powerpoint/2010/main" val="2168215658"/>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3"/>
          <p:cNvSpPr>
            <a:spLocks noGrp="1"/>
          </p:cNvSpPr>
          <p:nvPr>
            <p:ph type="dt" sz="half" idx="10"/>
          </p:nvPr>
        </p:nvSpPr>
        <p:spPr/>
        <p:txBody>
          <a:bodyPr/>
          <a:lstStyle/>
          <a:p>
            <a:fld id="{AF42C005-9CB5-4580-B76B-97142FA9E772}" type="datetimeFigureOut">
              <a:rPr lang="pl-PL" smtClean="0"/>
              <a:t>19.02.2024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40BD154-ED97-4945-A2C3-6D75B96A0845}" type="slidenum">
              <a:rPr lang="pl-PL" smtClean="0"/>
              <a:t>‹#›</a:t>
            </a:fld>
            <a:endParaRPr lang="pl-PL"/>
          </a:p>
        </p:txBody>
      </p:sp>
    </p:spTree>
    <p:extLst>
      <p:ext uri="{BB962C8B-B14F-4D97-AF65-F5344CB8AC3E}">
        <p14:creationId xmlns:p14="http://schemas.microsoft.com/office/powerpoint/2010/main" val="3805128755"/>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AF42C005-9CB5-4580-B76B-97142FA9E772}" type="datetimeFigureOut">
              <a:rPr lang="pl-PL" smtClean="0"/>
              <a:t>19.02.2024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40BD154-ED97-4945-A2C3-6D75B96A0845}" type="slidenum">
              <a:rPr lang="pl-PL" smtClean="0"/>
              <a:t>‹#›</a:t>
            </a:fld>
            <a:endParaRPr lang="pl-PL"/>
          </a:p>
        </p:txBody>
      </p:sp>
    </p:spTree>
    <p:extLst>
      <p:ext uri="{BB962C8B-B14F-4D97-AF65-F5344CB8AC3E}">
        <p14:creationId xmlns:p14="http://schemas.microsoft.com/office/powerpoint/2010/main" val="570419231"/>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AF42C005-9CB5-4580-B76B-97142FA9E772}" type="datetimeFigureOut">
              <a:rPr lang="pl-PL" smtClean="0"/>
              <a:t>19.02.2024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40BD154-ED97-4945-A2C3-6D75B96A0845}" type="slidenum">
              <a:rPr lang="pl-PL" smtClean="0"/>
              <a:t>‹#›</a:t>
            </a:fld>
            <a:endParaRPr lang="pl-PL"/>
          </a:p>
        </p:txBody>
      </p:sp>
    </p:spTree>
    <p:extLst>
      <p:ext uri="{BB962C8B-B14F-4D97-AF65-F5344CB8AC3E}">
        <p14:creationId xmlns:p14="http://schemas.microsoft.com/office/powerpoint/2010/main" val="3404070789"/>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AF42C005-9CB5-4580-B76B-97142FA9E772}" type="datetimeFigureOut">
              <a:rPr lang="pl-PL" smtClean="0"/>
              <a:t>19.02.2024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440BD154-ED97-4945-A2C3-6D75B96A0845}" type="slidenum">
              <a:rPr lang="pl-PL" smtClean="0"/>
              <a:t>‹#›</a:t>
            </a:fld>
            <a:endParaRPr lang="pl-PL"/>
          </a:p>
        </p:txBody>
      </p:sp>
    </p:spTree>
    <p:extLst>
      <p:ext uri="{BB962C8B-B14F-4D97-AF65-F5344CB8AC3E}">
        <p14:creationId xmlns:p14="http://schemas.microsoft.com/office/powerpoint/2010/main" val="2841885704"/>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7" name="Date Placeholder 2"/>
          <p:cNvSpPr>
            <a:spLocks noGrp="1"/>
          </p:cNvSpPr>
          <p:nvPr>
            <p:ph type="dt" sz="half" idx="10"/>
          </p:nvPr>
        </p:nvSpPr>
        <p:spPr/>
        <p:txBody>
          <a:bodyPr/>
          <a:lstStyle/>
          <a:p>
            <a:fld id="{AF42C005-9CB5-4580-B76B-97142FA9E772}" type="datetimeFigureOut">
              <a:rPr lang="pl-PL" smtClean="0"/>
              <a:t>19.02.2024</a:t>
            </a:fld>
            <a:endParaRPr lang="pl-PL"/>
          </a:p>
        </p:txBody>
      </p:sp>
      <p:sp>
        <p:nvSpPr>
          <p:cNvPr id="5" name="Footer Placeholder 3"/>
          <p:cNvSpPr>
            <a:spLocks noGrp="1"/>
          </p:cNvSpPr>
          <p:nvPr>
            <p:ph type="ftr" sz="quarter" idx="11"/>
          </p:nvPr>
        </p:nvSpPr>
        <p:spPr/>
        <p:txBody>
          <a:bodyPr/>
          <a:lstStyle/>
          <a:p>
            <a:endParaRPr lang="pl-PL"/>
          </a:p>
        </p:txBody>
      </p:sp>
      <p:sp>
        <p:nvSpPr>
          <p:cNvPr id="6" name="Slide Number Placeholder 4"/>
          <p:cNvSpPr>
            <a:spLocks noGrp="1"/>
          </p:cNvSpPr>
          <p:nvPr>
            <p:ph type="sldNum" sz="quarter" idx="12"/>
          </p:nvPr>
        </p:nvSpPr>
        <p:spPr/>
        <p:txBody>
          <a:bodyPr/>
          <a:lstStyle/>
          <a:p>
            <a:fld id="{440BD154-ED97-4945-A2C3-6D75B96A0845}" type="slidenum">
              <a:rPr lang="pl-PL" smtClean="0"/>
              <a:t>‹#›</a:t>
            </a:fld>
            <a:endParaRPr lang="pl-PL"/>
          </a:p>
        </p:txBody>
      </p:sp>
    </p:spTree>
    <p:extLst>
      <p:ext uri="{BB962C8B-B14F-4D97-AF65-F5344CB8AC3E}">
        <p14:creationId xmlns:p14="http://schemas.microsoft.com/office/powerpoint/2010/main" val="2933365646"/>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F42C005-9CB5-4580-B76B-97142FA9E772}" type="datetimeFigureOut">
              <a:rPr lang="pl-PL" smtClean="0"/>
              <a:t>19.02.2024</a:t>
            </a:fld>
            <a:endParaRPr lang="pl-PL"/>
          </a:p>
        </p:txBody>
      </p:sp>
      <p:sp>
        <p:nvSpPr>
          <p:cNvPr id="5" name="Footer Placeholder 2"/>
          <p:cNvSpPr>
            <a:spLocks noGrp="1"/>
          </p:cNvSpPr>
          <p:nvPr>
            <p:ph type="ftr" sz="quarter" idx="11"/>
          </p:nvPr>
        </p:nvSpPr>
        <p:spPr/>
        <p:txBody>
          <a:bodyPr/>
          <a:lstStyle/>
          <a:p>
            <a:endParaRPr lang="pl-PL"/>
          </a:p>
        </p:txBody>
      </p:sp>
      <p:sp>
        <p:nvSpPr>
          <p:cNvPr id="6" name="Slide Number Placeholder 3"/>
          <p:cNvSpPr>
            <a:spLocks noGrp="1"/>
          </p:cNvSpPr>
          <p:nvPr>
            <p:ph type="sldNum" sz="quarter" idx="12"/>
          </p:nvPr>
        </p:nvSpPr>
        <p:spPr/>
        <p:txBody>
          <a:bodyPr/>
          <a:lstStyle/>
          <a:p>
            <a:fld id="{440BD154-ED97-4945-A2C3-6D75B96A0845}" type="slidenum">
              <a:rPr lang="pl-PL" smtClean="0"/>
              <a:t>‹#›</a:t>
            </a:fld>
            <a:endParaRPr lang="pl-PL"/>
          </a:p>
        </p:txBody>
      </p:sp>
    </p:spTree>
    <p:extLst>
      <p:ext uri="{BB962C8B-B14F-4D97-AF65-F5344CB8AC3E}">
        <p14:creationId xmlns:p14="http://schemas.microsoft.com/office/powerpoint/2010/main" val="3018312938"/>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7" name="Date Placeholder 4"/>
          <p:cNvSpPr>
            <a:spLocks noGrp="1"/>
          </p:cNvSpPr>
          <p:nvPr>
            <p:ph type="dt" sz="half" idx="10"/>
          </p:nvPr>
        </p:nvSpPr>
        <p:spPr/>
        <p:txBody>
          <a:bodyPr/>
          <a:lstStyle/>
          <a:p>
            <a:fld id="{AF42C005-9CB5-4580-B76B-97142FA9E772}" type="datetimeFigureOut">
              <a:rPr lang="pl-PL" smtClean="0"/>
              <a:t>19.02.2024</a:t>
            </a:fld>
            <a:endParaRPr lang="pl-PL"/>
          </a:p>
        </p:txBody>
      </p:sp>
      <p:sp>
        <p:nvSpPr>
          <p:cNvPr id="5" name="Footer Placeholder 5"/>
          <p:cNvSpPr>
            <a:spLocks noGrp="1"/>
          </p:cNvSpPr>
          <p:nvPr>
            <p:ph type="ftr" sz="quarter" idx="11"/>
          </p:nvPr>
        </p:nvSpPr>
        <p:spPr/>
        <p:txBody>
          <a:bodyPr/>
          <a:lstStyle/>
          <a:p>
            <a:endParaRPr lang="pl-PL"/>
          </a:p>
        </p:txBody>
      </p:sp>
      <p:sp>
        <p:nvSpPr>
          <p:cNvPr id="6" name="Slide Number Placeholder 6"/>
          <p:cNvSpPr>
            <a:spLocks noGrp="1"/>
          </p:cNvSpPr>
          <p:nvPr>
            <p:ph type="sldNum" sz="quarter" idx="12"/>
          </p:nvPr>
        </p:nvSpPr>
        <p:spPr/>
        <p:txBody>
          <a:bodyPr/>
          <a:lstStyle/>
          <a:p>
            <a:fld id="{440BD154-ED97-4945-A2C3-6D75B96A0845}" type="slidenum">
              <a:rPr lang="pl-PL" smtClean="0"/>
              <a:t>‹#›</a:t>
            </a:fld>
            <a:endParaRPr lang="pl-PL"/>
          </a:p>
        </p:txBody>
      </p:sp>
    </p:spTree>
    <p:extLst>
      <p:ext uri="{BB962C8B-B14F-4D97-AF65-F5344CB8AC3E}">
        <p14:creationId xmlns:p14="http://schemas.microsoft.com/office/powerpoint/2010/main" val="2280282443"/>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l-PL"/>
              <a:t>Kliknij, aby edytować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AF42C005-9CB5-4580-B76B-97142FA9E772}" type="datetimeFigureOut">
              <a:rPr lang="pl-PL" smtClean="0"/>
              <a:t>19.02.2024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40BD154-ED97-4945-A2C3-6D75B96A0845}" type="slidenum">
              <a:rPr lang="pl-PL" smtClean="0"/>
              <a:t>‹#›</a:t>
            </a:fld>
            <a:endParaRPr lang="pl-PL"/>
          </a:p>
        </p:txBody>
      </p:sp>
    </p:spTree>
    <p:extLst>
      <p:ext uri="{BB962C8B-B14F-4D97-AF65-F5344CB8AC3E}">
        <p14:creationId xmlns:p14="http://schemas.microsoft.com/office/powerpoint/2010/main" val="1072114868"/>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l-PL"/>
              <a:t>Kliknij, aby edytować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F42C005-9CB5-4580-B76B-97142FA9E772}" type="datetimeFigureOut">
              <a:rPr lang="pl-PL" smtClean="0"/>
              <a:t>19.02.2024</a:t>
            </a:fld>
            <a:endParaRPr lang="pl-P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pl-P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40BD154-ED97-4945-A2C3-6D75B96A0845}" type="slidenum">
              <a:rPr lang="pl-PL" smtClean="0"/>
              <a:t>‹#›</a:t>
            </a:fld>
            <a:endParaRPr lang="pl-PL"/>
          </a:p>
        </p:txBody>
      </p:sp>
    </p:spTree>
    <p:extLst>
      <p:ext uri="{BB962C8B-B14F-4D97-AF65-F5344CB8AC3E}">
        <p14:creationId xmlns:p14="http://schemas.microsoft.com/office/powerpoint/2010/main" val="4789280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bryk.pl/slowniki/slownik-bohaterow-literackich-szkola-podstawowa/84631-sta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bryk.pl/slowniki/slownik-bohaterow-literackich-szkola-podstawowa/84631-sta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ryk.pl/slowniki/slownik-bohaterow-literackich-szkola-podstawowa/84631-sta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ryk.pl/slowniki/slownik-geograficzny/89945-pustynia" TargetMode="External"/><Relationship Id="rId2" Type="http://schemas.openxmlformats.org/officeDocument/2006/relationships/hyperlink" Target="https://www.bryk.pl/slowniki/slownik-terminow-literackich/69691-piekno" TargetMode="External"/><Relationship Id="rId1" Type="http://schemas.openxmlformats.org/officeDocument/2006/relationships/slideLayout" Target="../slideLayouts/slideLayout2.xml"/><Relationship Id="rId6" Type="http://schemas.openxmlformats.org/officeDocument/2006/relationships/hyperlink" Target="https://www.bryk.pl/slowniki/slownik-geograficzny/89424-jezioro" TargetMode="External"/><Relationship Id="rId5" Type="http://schemas.openxmlformats.org/officeDocument/2006/relationships/hyperlink" Target="https://www.bryk.pl/slowniki/slownik-geograficzny/89453-kair" TargetMode="External"/><Relationship Id="rId4" Type="http://schemas.openxmlformats.org/officeDocument/2006/relationships/hyperlink" Target="https://www.bryk.pl/slowniki/slownik-geograficzny/89163-egip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ryk.pl/slowniki/slownik-terminow-literackich/69741-powies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ryk.pl/slowniki/slownik-biologiczny/87254-sawanna" TargetMode="External"/><Relationship Id="rId2" Type="http://schemas.openxmlformats.org/officeDocument/2006/relationships/hyperlink" Target="https://www.bryk.pl/slowniki/slownik-geograficzny/89945-pustynia" TargetMode="External"/><Relationship Id="rId1" Type="http://schemas.openxmlformats.org/officeDocument/2006/relationships/slideLayout" Target="../slideLayouts/slideLayout2.xml"/><Relationship Id="rId4" Type="http://schemas.openxmlformats.org/officeDocument/2006/relationships/hyperlink" Target="https://www.bryk.pl/slowniki/slownik-geograficzny/90082-step"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www.bryk.pl/slowniki/slownik-bohaterow-literackich-szkola-podstawowa/84631-sta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3000">
              <a:schemeClr val="accent1"/>
            </a:gs>
            <a:gs pos="87000">
              <a:schemeClr val="bg2">
                <a:shade val="80000"/>
              </a:schemeClr>
            </a:gs>
          </a:gsLst>
          <a:lin ang="2700000" scaled="1"/>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248AD7-58D9-4DD9-8788-0F9F4FA82643}"/>
              </a:ext>
            </a:extLst>
          </p:cNvPr>
          <p:cNvSpPr>
            <a:spLocks noGrp="1"/>
          </p:cNvSpPr>
          <p:nvPr>
            <p:ph type="ctrTitle"/>
          </p:nvPr>
        </p:nvSpPr>
        <p:spPr>
          <a:xfrm>
            <a:off x="2417780" y="802298"/>
            <a:ext cx="6902866" cy="2541431"/>
          </a:xfrm>
        </p:spPr>
        <p:txBody>
          <a:bodyPr/>
          <a:lstStyle/>
          <a:p>
            <a:r>
              <a:rPr lang="pl-PL" dirty="0">
                <a:latin typeface="Britannic Bold" panose="020B0903060703020204" pitchFamily="34" charset="0"/>
              </a:rPr>
              <a:t>W pustyni i w puszczy </a:t>
            </a:r>
          </a:p>
        </p:txBody>
      </p:sp>
      <p:sp>
        <p:nvSpPr>
          <p:cNvPr id="3" name="Podtytuł 2">
            <a:extLst>
              <a:ext uri="{FF2B5EF4-FFF2-40B4-BE49-F238E27FC236}">
                <a16:creationId xmlns:a16="http://schemas.microsoft.com/office/drawing/2014/main" id="{71C09C3D-1D8D-4ED4-936B-296E4B47D62F}"/>
              </a:ext>
            </a:extLst>
          </p:cNvPr>
          <p:cNvSpPr>
            <a:spLocks noGrp="1"/>
          </p:cNvSpPr>
          <p:nvPr>
            <p:ph type="subTitle" idx="1"/>
          </p:nvPr>
        </p:nvSpPr>
        <p:spPr/>
        <p:txBody>
          <a:bodyPr/>
          <a:lstStyle/>
          <a:p>
            <a:endParaRPr lang="pl-PL" dirty="0"/>
          </a:p>
        </p:txBody>
      </p:sp>
      <p:pic>
        <p:nvPicPr>
          <p:cNvPr id="1026" name="Picture 2" descr="Obraz strony książki. Kliknij, by otworzyć podgląd.">
            <a:extLst>
              <a:ext uri="{FF2B5EF4-FFF2-40B4-BE49-F238E27FC236}">
                <a16:creationId xmlns:a16="http://schemas.microsoft.com/office/drawing/2014/main" id="{171E40B2-0DB6-4399-9916-B8D1A4EF4E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5453" y="356869"/>
            <a:ext cx="2453045" cy="327176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1179813"/>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barn(inVertical)">
                                      <p:cBhvr>
                                        <p:cTn id="13"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5AE59A-326E-485A-BDCE-C9CD1EB60783}"/>
              </a:ext>
            </a:extLst>
          </p:cNvPr>
          <p:cNvSpPr>
            <a:spLocks noGrp="1"/>
          </p:cNvSpPr>
          <p:nvPr>
            <p:ph type="title"/>
          </p:nvPr>
        </p:nvSpPr>
        <p:spPr/>
        <p:txBody>
          <a:bodyPr/>
          <a:lstStyle/>
          <a:p>
            <a:r>
              <a:rPr lang="pl-PL" dirty="0"/>
              <a:t>CHARAKTERYSTYKA NEL </a:t>
            </a:r>
          </a:p>
        </p:txBody>
      </p:sp>
      <p:sp>
        <p:nvSpPr>
          <p:cNvPr id="3" name="Symbol zastępczy zawartości 2">
            <a:extLst>
              <a:ext uri="{FF2B5EF4-FFF2-40B4-BE49-F238E27FC236}">
                <a16:creationId xmlns:a16="http://schemas.microsoft.com/office/drawing/2014/main" id="{916D2330-C0AF-4E73-B56C-1BF9AD0BE648}"/>
              </a:ext>
            </a:extLst>
          </p:cNvPr>
          <p:cNvSpPr>
            <a:spLocks noGrp="1"/>
          </p:cNvSpPr>
          <p:nvPr>
            <p:ph idx="1"/>
          </p:nvPr>
        </p:nvSpPr>
        <p:spPr/>
        <p:txBody>
          <a:bodyPr/>
          <a:lstStyle/>
          <a:p>
            <a:r>
              <a:rPr lang="pl-PL" b="1" dirty="0"/>
              <a:t>Nel Rawlison -</a:t>
            </a:r>
            <a:r>
              <a:rPr lang="pl-PL" dirty="0"/>
              <a:t> bohaterka główna, córka pana Rawlisona, śliczna, ośmioletnia dziewczynka. Wszystkich </a:t>
            </a:r>
            <a:r>
              <a:rPr lang="pl-PL" b="1" dirty="0"/>
              <a:t>zachwycała urodą i wdziękiem.</a:t>
            </a:r>
            <a:r>
              <a:rPr lang="pl-PL" dirty="0"/>
              <a:t> Była Angielką. Jej matka zmarła, gdy Nel miała trzy lata.</a:t>
            </a:r>
          </a:p>
          <a:p>
            <a:r>
              <a:rPr lang="pl-PL" dirty="0"/>
              <a:t>Bohaterka była </a:t>
            </a:r>
            <a:r>
              <a:rPr lang="pl-PL" b="1" dirty="0"/>
              <a:t>wesołą, troszkę nieśmiałą</a:t>
            </a:r>
            <a:r>
              <a:rPr lang="pl-PL" dirty="0"/>
              <a:t> dziewczynką. Wrażliwa i delikatna zawsze była otoczona kochającymi ją ludźmi. Zwykle towarzyszył jej ojciec lub Staś, a także pani Olivier - nauczycielka, i </a:t>
            </a:r>
            <a:r>
              <a:rPr lang="pl-PL" dirty="0" err="1"/>
              <a:t>Dinah</a:t>
            </a:r>
            <a:r>
              <a:rPr lang="pl-PL" dirty="0"/>
              <a:t> - murzyńska piastunka. Dziewczynka traktowała Stasia </a:t>
            </a:r>
            <a:r>
              <a:rPr lang="pl-PL" b="1" dirty="0"/>
              <a:t>z wielkim szacunkiem,</a:t>
            </a:r>
            <a:r>
              <a:rPr lang="pl-PL" dirty="0"/>
              <a:t> ufała mu bezgranicznie i czuła się przy nim absolutnie bezpieczna. Wierzyła w jego zapewnienia, że nie pozwoli jej skrzywdzić.</a:t>
            </a:r>
          </a:p>
          <a:p>
            <a:endParaRPr lang="pl-PL" dirty="0"/>
          </a:p>
        </p:txBody>
      </p:sp>
    </p:spTree>
    <p:extLst>
      <p:ext uri="{BB962C8B-B14F-4D97-AF65-F5344CB8AC3E}">
        <p14:creationId xmlns:p14="http://schemas.microsoft.com/office/powerpoint/2010/main" val="906661955"/>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ircle(in)">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circle(in)">
                                      <p:cBhvr>
                                        <p:cTn id="2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05A43B-1D14-4683-8019-E9D85A705B3D}"/>
              </a:ext>
            </a:extLst>
          </p:cNvPr>
          <p:cNvSpPr>
            <a:spLocks noGrp="1"/>
          </p:cNvSpPr>
          <p:nvPr>
            <p:ph type="title"/>
          </p:nvPr>
        </p:nvSpPr>
        <p:spPr/>
        <p:txBody>
          <a:bodyPr/>
          <a:lstStyle/>
          <a:p>
            <a:r>
              <a:rPr lang="pl-PL" dirty="0"/>
              <a:t>DZIĘKUJĘ ZA UWAGĘ </a:t>
            </a:r>
          </a:p>
        </p:txBody>
      </p:sp>
      <p:sp>
        <p:nvSpPr>
          <p:cNvPr id="3" name="Symbol zastępczy zawartości 2">
            <a:extLst>
              <a:ext uri="{FF2B5EF4-FFF2-40B4-BE49-F238E27FC236}">
                <a16:creationId xmlns:a16="http://schemas.microsoft.com/office/drawing/2014/main" id="{7E1233A5-4EB3-418B-A13F-F498722FBD84}"/>
              </a:ext>
            </a:extLst>
          </p:cNvPr>
          <p:cNvSpPr>
            <a:spLocks noGrp="1"/>
          </p:cNvSpPr>
          <p:nvPr>
            <p:ph idx="1"/>
          </p:nvPr>
        </p:nvSpPr>
        <p:spPr/>
        <p:txBody>
          <a:bodyPr>
            <a:normAutofit/>
          </a:bodyPr>
          <a:lstStyle/>
          <a:p>
            <a:pPr algn="ctr"/>
            <a:r>
              <a:rPr lang="pl-PL" sz="4000" dirty="0">
                <a:solidFill>
                  <a:schemeClr val="accent5"/>
                </a:solidFill>
              </a:rPr>
              <a:t>POLECAM PRZECZYTAĆ TĄ LEKTURĘ :&gt;</a:t>
            </a:r>
          </a:p>
        </p:txBody>
      </p:sp>
    </p:spTree>
    <p:extLst>
      <p:ext uri="{BB962C8B-B14F-4D97-AF65-F5344CB8AC3E}">
        <p14:creationId xmlns:p14="http://schemas.microsoft.com/office/powerpoint/2010/main" val="3975633896"/>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36000">
              <a:schemeClr val="accent2">
                <a:lumMod val="60000"/>
                <a:lumOff val="40000"/>
              </a:schemeClr>
            </a:gs>
            <a:gs pos="8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73637A-FA19-42EC-9BE1-13AF1B1A5076}"/>
              </a:ext>
            </a:extLst>
          </p:cNvPr>
          <p:cNvSpPr>
            <a:spLocks noGrp="1"/>
          </p:cNvSpPr>
          <p:nvPr>
            <p:ph type="title"/>
          </p:nvPr>
        </p:nvSpPr>
        <p:spPr>
          <a:gradFill>
            <a:gsLst>
              <a:gs pos="15000">
                <a:srgbClr val="FFFF00"/>
              </a:gs>
              <a:gs pos="100000">
                <a:schemeClr val="bg2">
                  <a:shade val="80000"/>
                </a:schemeClr>
              </a:gs>
            </a:gsLst>
            <a:path path="circle">
              <a:fillToRect l="43000" r="43000" b="100000"/>
            </a:path>
          </a:gradFill>
        </p:spPr>
        <p:txBody>
          <a:bodyPr>
            <a:normAutofit/>
          </a:bodyPr>
          <a:lstStyle/>
          <a:p>
            <a:r>
              <a:rPr lang="pl-PL" sz="4800" dirty="0"/>
              <a:t>Bohaterowie</a:t>
            </a:r>
          </a:p>
        </p:txBody>
      </p:sp>
      <p:sp>
        <p:nvSpPr>
          <p:cNvPr id="3" name="Symbol zastępczy zawartości 2">
            <a:extLst>
              <a:ext uri="{FF2B5EF4-FFF2-40B4-BE49-F238E27FC236}">
                <a16:creationId xmlns:a16="http://schemas.microsoft.com/office/drawing/2014/main" id="{DF2C4FF5-AC4D-4198-BB43-320FBD5BB329}"/>
              </a:ext>
            </a:extLst>
          </p:cNvPr>
          <p:cNvSpPr>
            <a:spLocks noGrp="1"/>
          </p:cNvSpPr>
          <p:nvPr>
            <p:ph idx="1"/>
          </p:nvPr>
        </p:nvSpPr>
        <p:spPr/>
        <p:txBody>
          <a:bodyPr/>
          <a:lstStyle/>
          <a:p>
            <a:r>
              <a:rPr lang="pl-PL" sz="4800" b="1" dirty="0"/>
              <a:t>czternastoletni </a:t>
            </a:r>
            <a:r>
              <a:rPr lang="pl-PL" sz="4800" u="sng" dirty="0">
                <a:hlinkClick r:id="rId2"/>
              </a:rPr>
              <a:t>Staś</a:t>
            </a:r>
            <a:r>
              <a:rPr lang="pl-PL" sz="4800" b="1" dirty="0"/>
              <a:t> Tarkowski i ośmioletnia Nel Rawlison</a:t>
            </a:r>
            <a:br>
              <a:rPr lang="pl-PL" dirty="0"/>
            </a:br>
            <a:br>
              <a:rPr lang="pl-PL" dirty="0"/>
            </a:br>
            <a:endParaRPr lang="pl-PL" dirty="0"/>
          </a:p>
        </p:txBody>
      </p:sp>
    </p:spTree>
    <p:extLst>
      <p:ext uri="{BB962C8B-B14F-4D97-AF65-F5344CB8AC3E}">
        <p14:creationId xmlns:p14="http://schemas.microsoft.com/office/powerpoint/2010/main" val="1295869461"/>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37000">
              <a:srgbClr val="0070C0"/>
            </a:gs>
            <a:gs pos="2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C329DE-0C08-4903-A9E8-B3BADD4BC90C}"/>
              </a:ext>
            </a:extLst>
          </p:cNvPr>
          <p:cNvSpPr>
            <a:spLocks noGrp="1"/>
          </p:cNvSpPr>
          <p:nvPr>
            <p:ph type="title"/>
          </p:nvPr>
        </p:nvSpPr>
        <p:spPr/>
        <p:txBody>
          <a:bodyPr/>
          <a:lstStyle/>
          <a:p>
            <a:r>
              <a:rPr lang="pl-PL" dirty="0">
                <a:solidFill>
                  <a:srgbClr val="00B050"/>
                </a:solidFill>
              </a:rPr>
              <a:t>Plan  wydarzeń</a:t>
            </a:r>
          </a:p>
        </p:txBody>
      </p:sp>
      <p:sp>
        <p:nvSpPr>
          <p:cNvPr id="4" name="Rectangle 1">
            <a:extLst>
              <a:ext uri="{FF2B5EF4-FFF2-40B4-BE49-F238E27FC236}">
                <a16:creationId xmlns:a16="http://schemas.microsoft.com/office/drawing/2014/main" id="{D85B0B4A-CBC1-48CD-A2FA-E4CC45765C3A}"/>
              </a:ext>
            </a:extLst>
          </p:cNvPr>
          <p:cNvSpPr>
            <a:spLocks noGrp="1" noChangeArrowheads="1"/>
          </p:cNvSpPr>
          <p:nvPr>
            <p:ph idx="1"/>
          </p:nvPr>
        </p:nvSpPr>
        <p:spPr bwMode="auto">
          <a:xfrm>
            <a:off x="1451579" y="1823431"/>
            <a:ext cx="4814139" cy="464742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Char char="•"/>
              <a:tabLst/>
            </a:pPr>
            <a:r>
              <a:rPr kumimoji="0" lang="pl-PL" altLang="pl-PL" sz="1300" b="0" i="0" u="sng" strike="noStrike" cap="none" normalizeH="0" baseline="0" dirty="0">
                <a:ln>
                  <a:noFill/>
                </a:ln>
                <a:solidFill>
                  <a:srgbClr val="3E9C67"/>
                </a:solidFill>
                <a:effectLst/>
                <a:latin typeface="Ubuntu"/>
                <a:hlinkClick r:id="rId2"/>
              </a:rPr>
              <a:t>Staś</a:t>
            </a:r>
            <a:r>
              <a:rPr kumimoji="0" lang="pl-PL" altLang="pl-PL" sz="1300" b="0" i="0" u="none" strike="noStrike" cap="none" normalizeH="0" baseline="0" dirty="0">
                <a:ln>
                  <a:noFill/>
                </a:ln>
                <a:solidFill>
                  <a:srgbClr val="333333"/>
                </a:solidFill>
                <a:effectLst/>
                <a:latin typeface="Ubuntu"/>
              </a:rPr>
              <a:t> i Nel w Port Saidzie.</a:t>
            </a:r>
          </a:p>
          <a:p>
            <a:pPr marL="0" marR="0" lvl="0" indent="0" algn="l" defTabSz="914400" rtl="0" eaLnBrk="0" fontAlgn="b" latinLnBrk="0" hangingPunct="0">
              <a:lnSpc>
                <a:spcPct val="100000"/>
              </a:lnSpc>
              <a:spcBef>
                <a:spcPct val="0"/>
              </a:spcBef>
              <a:spcAft>
                <a:spcPct val="0"/>
              </a:spcAft>
              <a:buClrTx/>
              <a:buSzTx/>
              <a:buFontTx/>
              <a:buChar char="•"/>
              <a:tabLst/>
            </a:pPr>
            <a:r>
              <a:rPr kumimoji="0" lang="pl-PL" altLang="pl-PL" sz="1300" b="0" i="0" u="none" strike="noStrike" cap="none" normalizeH="0" baseline="0" dirty="0">
                <a:ln>
                  <a:noFill/>
                </a:ln>
                <a:solidFill>
                  <a:srgbClr val="333333"/>
                </a:solidFill>
                <a:effectLst/>
                <a:latin typeface="Ubuntu"/>
              </a:rPr>
              <a:t>Podróż z ojcami do </a:t>
            </a:r>
            <a:r>
              <a:rPr kumimoji="0" lang="pl-PL" altLang="pl-PL" sz="1300" b="0" i="0" u="none" strike="noStrike" cap="none" normalizeH="0" baseline="0" dirty="0" err="1">
                <a:ln>
                  <a:noFill/>
                </a:ln>
                <a:solidFill>
                  <a:srgbClr val="333333"/>
                </a:solidFill>
                <a:effectLst/>
                <a:latin typeface="Ubuntu"/>
              </a:rPr>
              <a:t>Medinet</a:t>
            </a:r>
            <a:r>
              <a:rPr kumimoji="0" lang="pl-PL" altLang="pl-PL" sz="1300" b="0" i="0" u="none" strike="noStrike" cap="none" normalizeH="0" baseline="0" dirty="0">
                <a:ln>
                  <a:noFill/>
                </a:ln>
                <a:solidFill>
                  <a:srgbClr val="333333"/>
                </a:solidFill>
                <a:effectLst/>
                <a:latin typeface="Ubuntu"/>
              </a:rPr>
              <a:t>.</a:t>
            </a:r>
          </a:p>
          <a:p>
            <a:pPr marL="0" marR="0" lvl="0" indent="0" algn="l" defTabSz="914400" rtl="0" eaLnBrk="0" fontAlgn="b" latinLnBrk="0" hangingPunct="0">
              <a:lnSpc>
                <a:spcPct val="100000"/>
              </a:lnSpc>
              <a:spcBef>
                <a:spcPct val="0"/>
              </a:spcBef>
              <a:spcAft>
                <a:spcPct val="0"/>
              </a:spcAft>
              <a:buClrTx/>
              <a:buSzTx/>
              <a:buFontTx/>
              <a:buChar char="•"/>
              <a:tabLst/>
            </a:pPr>
            <a:r>
              <a:rPr kumimoji="0" lang="pl-PL" altLang="pl-PL" sz="1300" b="0" i="0" u="none" strike="noStrike" cap="none" normalizeH="0" baseline="0" dirty="0">
                <a:ln>
                  <a:noFill/>
                </a:ln>
                <a:solidFill>
                  <a:srgbClr val="333333"/>
                </a:solidFill>
                <a:effectLst/>
                <a:latin typeface="Ubuntu"/>
              </a:rPr>
              <a:t>Boże Narodzenie - Nel dostaje od pana Tarkowskiego olbrzymiego psa - Sabę.</a:t>
            </a:r>
          </a:p>
          <a:p>
            <a:pPr marL="0" marR="0" lvl="0" indent="0" algn="l" defTabSz="914400" rtl="0" eaLnBrk="0" fontAlgn="b" latinLnBrk="0" hangingPunct="0">
              <a:lnSpc>
                <a:spcPct val="100000"/>
              </a:lnSpc>
              <a:spcBef>
                <a:spcPct val="0"/>
              </a:spcBef>
              <a:spcAft>
                <a:spcPct val="0"/>
              </a:spcAft>
              <a:buClrTx/>
              <a:buSzTx/>
              <a:buNone/>
              <a:tabLst/>
            </a:pPr>
            <a:r>
              <a:rPr kumimoji="0" lang="pl-PL" altLang="pl-PL" sz="1300" b="0" i="0" u="none" strike="noStrike" cap="none" normalizeH="0" baseline="0" dirty="0">
                <a:ln>
                  <a:noFill/>
                </a:ln>
                <a:solidFill>
                  <a:srgbClr val="333333"/>
                </a:solidFill>
                <a:effectLst/>
                <a:latin typeface="Ubuntu"/>
              </a:rPr>
              <a:t>Porwanie.</a:t>
            </a:r>
          </a:p>
          <a:p>
            <a:pPr marL="0" marR="0" lvl="0" indent="0" algn="l" defTabSz="914400" rtl="0" eaLnBrk="0" fontAlgn="b" latinLnBrk="0" hangingPunct="0">
              <a:lnSpc>
                <a:spcPct val="100000"/>
              </a:lnSpc>
              <a:spcBef>
                <a:spcPct val="0"/>
              </a:spcBef>
              <a:spcAft>
                <a:spcPct val="0"/>
              </a:spcAft>
              <a:buClrTx/>
              <a:buSzTx/>
              <a:buFontTx/>
              <a:buChar char="•"/>
              <a:tabLst/>
            </a:pPr>
            <a:r>
              <a:rPr kumimoji="0" lang="pl-PL" altLang="pl-PL" sz="1300" b="0" i="0" u="none" strike="noStrike" cap="none" normalizeH="0" baseline="0" dirty="0">
                <a:ln>
                  <a:noFill/>
                </a:ln>
                <a:solidFill>
                  <a:srgbClr val="333333"/>
                </a:solidFill>
                <a:effectLst/>
                <a:latin typeface="Ubuntu"/>
              </a:rPr>
              <a:t>Trudna podróż przez Pustynię Libijską.</a:t>
            </a:r>
          </a:p>
          <a:p>
            <a:pPr marL="0" marR="0" lvl="0" indent="0" algn="l" defTabSz="914400" rtl="0" eaLnBrk="0" fontAlgn="b" latinLnBrk="0" hangingPunct="0">
              <a:lnSpc>
                <a:spcPct val="100000"/>
              </a:lnSpc>
              <a:spcBef>
                <a:spcPct val="0"/>
              </a:spcBef>
              <a:spcAft>
                <a:spcPct val="0"/>
              </a:spcAft>
              <a:buClrTx/>
              <a:buSzTx/>
              <a:buFontTx/>
              <a:buChar char="•"/>
              <a:tabLst/>
            </a:pPr>
            <a:r>
              <a:rPr kumimoji="0" lang="pl-PL" altLang="pl-PL" sz="1300" b="0" i="0" u="none" strike="noStrike" cap="none" normalizeH="0" baseline="0" dirty="0">
                <a:ln>
                  <a:noFill/>
                </a:ln>
                <a:solidFill>
                  <a:srgbClr val="333333"/>
                </a:solidFill>
                <a:effectLst/>
                <a:latin typeface="Ubuntu"/>
              </a:rPr>
              <a:t>Wiadomość o zdobyciu Chartumu przez powstańców Mahdiego.</a:t>
            </a:r>
          </a:p>
          <a:p>
            <a:pPr marL="0" marR="0" lvl="0" indent="0" algn="l" defTabSz="914400" rtl="0" eaLnBrk="0" fontAlgn="b" latinLnBrk="0" hangingPunct="0">
              <a:lnSpc>
                <a:spcPct val="100000"/>
              </a:lnSpc>
              <a:spcBef>
                <a:spcPct val="0"/>
              </a:spcBef>
              <a:spcAft>
                <a:spcPct val="0"/>
              </a:spcAft>
              <a:buClrTx/>
              <a:buSzTx/>
              <a:buFontTx/>
              <a:buChar char="•"/>
              <a:tabLst/>
            </a:pPr>
            <a:r>
              <a:rPr kumimoji="0" lang="pl-PL" altLang="pl-PL" sz="1300" b="0" i="0" u="none" strike="noStrike" cap="none" normalizeH="0" baseline="0" dirty="0">
                <a:ln>
                  <a:noFill/>
                </a:ln>
                <a:solidFill>
                  <a:srgbClr val="333333"/>
                </a:solidFill>
                <a:effectLst/>
                <a:latin typeface="Ubuntu"/>
              </a:rPr>
              <a:t>W Omdurmanie.</a:t>
            </a:r>
          </a:p>
          <a:p>
            <a:pPr marL="0" marR="0" lvl="0" indent="0" algn="l" defTabSz="914400" rtl="0" eaLnBrk="0" fontAlgn="b" latinLnBrk="0" hangingPunct="0">
              <a:lnSpc>
                <a:spcPct val="100000"/>
              </a:lnSpc>
              <a:spcBef>
                <a:spcPct val="0"/>
              </a:spcBef>
              <a:spcAft>
                <a:spcPct val="0"/>
              </a:spcAft>
              <a:buClrTx/>
              <a:buSzTx/>
              <a:buFontTx/>
              <a:buChar char="•"/>
              <a:tabLst/>
            </a:pPr>
            <a:r>
              <a:rPr kumimoji="0" lang="pl-PL" altLang="pl-PL" sz="1300" b="0" i="0" u="none" strike="noStrike" cap="none" normalizeH="0" baseline="0" dirty="0">
                <a:ln>
                  <a:noFill/>
                </a:ln>
                <a:solidFill>
                  <a:srgbClr val="333333"/>
                </a:solidFill>
                <a:effectLst/>
                <a:latin typeface="Ubuntu"/>
              </a:rPr>
              <a:t>Droga do </a:t>
            </a:r>
            <a:r>
              <a:rPr kumimoji="0" lang="pl-PL" altLang="pl-PL" sz="1300" b="0" i="0" u="none" strike="noStrike" cap="none" normalizeH="0" baseline="0" dirty="0" err="1">
                <a:ln>
                  <a:noFill/>
                </a:ln>
                <a:solidFill>
                  <a:srgbClr val="333333"/>
                </a:solidFill>
                <a:effectLst/>
                <a:latin typeface="Ubuntu"/>
              </a:rPr>
              <a:t>Faszody</a:t>
            </a:r>
            <a:r>
              <a:rPr kumimoji="0" lang="pl-PL" altLang="pl-PL" sz="1300" b="0" i="0" u="none" strike="noStrike" cap="none" normalizeH="0" baseline="0" dirty="0">
                <a:ln>
                  <a:noFill/>
                </a:ln>
                <a:solidFill>
                  <a:srgbClr val="333333"/>
                </a:solidFill>
                <a:effectLst/>
                <a:latin typeface="Ubuntu"/>
              </a:rPr>
              <a:t>.</a:t>
            </a:r>
          </a:p>
          <a:p>
            <a:pPr marL="0" marR="0" lvl="0" indent="0" algn="l" defTabSz="914400" rtl="0" eaLnBrk="0" fontAlgn="b" latinLnBrk="0" hangingPunct="0">
              <a:lnSpc>
                <a:spcPct val="100000"/>
              </a:lnSpc>
              <a:spcBef>
                <a:spcPct val="0"/>
              </a:spcBef>
              <a:spcAft>
                <a:spcPct val="0"/>
              </a:spcAft>
              <a:buClrTx/>
              <a:buSzTx/>
              <a:buFontTx/>
              <a:buChar char="•"/>
              <a:tabLst/>
            </a:pPr>
            <a:r>
              <a:rPr kumimoji="0" lang="pl-PL" altLang="pl-PL" sz="1300" b="0" i="0" u="none" strike="noStrike" cap="none" normalizeH="0" baseline="0" dirty="0">
                <a:ln>
                  <a:noFill/>
                </a:ln>
                <a:solidFill>
                  <a:srgbClr val="333333"/>
                </a:solidFill>
                <a:effectLst/>
                <a:latin typeface="Ubuntu"/>
              </a:rPr>
              <a:t>Staś zabija lwa i Beduinów - dzieci odzyskują wolność.</a:t>
            </a:r>
          </a:p>
          <a:p>
            <a:pPr marL="0" marR="0" lvl="0" indent="0" algn="l" defTabSz="914400" rtl="0" eaLnBrk="0" fontAlgn="b" latinLnBrk="0" hangingPunct="0">
              <a:lnSpc>
                <a:spcPct val="100000"/>
              </a:lnSpc>
              <a:spcBef>
                <a:spcPct val="0"/>
              </a:spcBef>
              <a:spcAft>
                <a:spcPct val="0"/>
              </a:spcAft>
              <a:buClrTx/>
              <a:buSzTx/>
              <a:buFontTx/>
              <a:buChar char="•"/>
              <a:tabLst/>
            </a:pPr>
            <a:r>
              <a:rPr kumimoji="0" lang="pl-PL" altLang="pl-PL" sz="1300" b="0" i="0" u="none" strike="noStrike" cap="none" normalizeH="0" baseline="0" dirty="0">
                <a:ln>
                  <a:noFill/>
                </a:ln>
                <a:solidFill>
                  <a:srgbClr val="333333"/>
                </a:solidFill>
                <a:effectLst/>
                <a:latin typeface="Ubuntu"/>
              </a:rPr>
              <a:t>Przez dżunglę.</a:t>
            </a:r>
          </a:p>
          <a:p>
            <a:pPr marL="0" marR="0" lvl="0" indent="0" algn="l" defTabSz="914400" rtl="0" eaLnBrk="0" fontAlgn="b" latinLnBrk="0" hangingPunct="0">
              <a:lnSpc>
                <a:spcPct val="100000"/>
              </a:lnSpc>
              <a:spcBef>
                <a:spcPct val="0"/>
              </a:spcBef>
              <a:spcAft>
                <a:spcPct val="0"/>
              </a:spcAft>
              <a:buClrTx/>
              <a:buSzTx/>
              <a:buFontTx/>
              <a:buChar char="•"/>
              <a:tabLst/>
            </a:pPr>
            <a:r>
              <a:rPr kumimoji="0" lang="pl-PL" altLang="pl-PL" sz="1300" b="0" i="0" u="none" strike="noStrike" cap="none" normalizeH="0" baseline="0" dirty="0">
                <a:ln>
                  <a:noFill/>
                </a:ln>
                <a:solidFill>
                  <a:srgbClr val="333333"/>
                </a:solidFill>
                <a:effectLst/>
                <a:latin typeface="Ubuntu"/>
              </a:rPr>
              <a:t>Spotkanie z uwięzionym w wąwozie słoniem.</a:t>
            </a:r>
          </a:p>
          <a:p>
            <a:pPr marL="0" marR="0" lvl="0" indent="0" algn="l" defTabSz="914400" rtl="0" eaLnBrk="0" fontAlgn="b" latinLnBrk="0" hangingPunct="0">
              <a:lnSpc>
                <a:spcPct val="100000"/>
              </a:lnSpc>
              <a:spcBef>
                <a:spcPct val="0"/>
              </a:spcBef>
              <a:spcAft>
                <a:spcPct val="0"/>
              </a:spcAft>
              <a:buClrTx/>
              <a:buSzTx/>
              <a:buFontTx/>
              <a:buChar char="•"/>
              <a:tabLst/>
            </a:pPr>
            <a:r>
              <a:rPr kumimoji="0" lang="pl-PL" altLang="pl-PL" sz="1300" b="0" i="0" u="none" strike="noStrike" cap="none" normalizeH="0" baseline="0" dirty="0">
                <a:ln>
                  <a:noFill/>
                </a:ln>
                <a:solidFill>
                  <a:srgbClr val="333333"/>
                </a:solidFill>
                <a:effectLst/>
                <a:latin typeface="Ubuntu"/>
              </a:rPr>
              <a:t>Mieszkanie w baobabie o nazwie „Kraków”.</a:t>
            </a:r>
          </a:p>
          <a:p>
            <a:pPr marL="0" marR="0" lvl="0" indent="0" algn="l" defTabSz="914400" rtl="0" eaLnBrk="0" fontAlgn="b" latinLnBrk="0" hangingPunct="0">
              <a:lnSpc>
                <a:spcPct val="100000"/>
              </a:lnSpc>
              <a:spcBef>
                <a:spcPct val="0"/>
              </a:spcBef>
              <a:spcAft>
                <a:spcPct val="0"/>
              </a:spcAft>
              <a:buClrTx/>
              <a:buSzTx/>
              <a:buFontTx/>
              <a:buChar char="•"/>
              <a:tabLst/>
            </a:pPr>
            <a:r>
              <a:rPr kumimoji="0" lang="pl-PL" altLang="pl-PL" sz="1300" b="0" i="0" u="none" strike="noStrike" cap="none" normalizeH="0" baseline="0" dirty="0">
                <a:ln>
                  <a:noFill/>
                </a:ln>
                <a:solidFill>
                  <a:srgbClr val="333333"/>
                </a:solidFill>
                <a:effectLst/>
                <a:latin typeface="Ubuntu"/>
              </a:rPr>
              <a:t>Największe z niebezpieczeństw - febra.</a:t>
            </a:r>
          </a:p>
          <a:p>
            <a:pPr marL="0" marR="0" lvl="0" indent="0" algn="l" defTabSz="914400" rtl="0" eaLnBrk="0" fontAlgn="b" latinLnBrk="0" hangingPunct="0">
              <a:lnSpc>
                <a:spcPct val="100000"/>
              </a:lnSpc>
              <a:spcBef>
                <a:spcPct val="0"/>
              </a:spcBef>
              <a:spcAft>
                <a:spcPct val="0"/>
              </a:spcAft>
              <a:buClrTx/>
              <a:buSzTx/>
              <a:buFontTx/>
              <a:buChar char="•"/>
              <a:tabLst/>
            </a:pPr>
            <a:r>
              <a:rPr kumimoji="0" lang="pl-PL" altLang="pl-PL" sz="1300" b="0" i="0" u="none" strike="noStrike" cap="none" normalizeH="0" baseline="0" dirty="0">
                <a:ln>
                  <a:noFill/>
                </a:ln>
                <a:solidFill>
                  <a:srgbClr val="333333"/>
                </a:solidFill>
                <a:effectLst/>
                <a:latin typeface="Ubuntu"/>
              </a:rPr>
              <a:t>Staś wyrusza do obozu Lindego.</a:t>
            </a:r>
          </a:p>
          <a:p>
            <a:pPr marL="0" marR="0" lvl="0" indent="0" algn="l" defTabSz="914400" rtl="0" eaLnBrk="0" fontAlgn="b" latinLnBrk="0" hangingPunct="0">
              <a:lnSpc>
                <a:spcPct val="100000"/>
              </a:lnSpc>
              <a:spcBef>
                <a:spcPct val="0"/>
              </a:spcBef>
              <a:spcAft>
                <a:spcPct val="0"/>
              </a:spcAft>
              <a:buClrTx/>
              <a:buSzTx/>
              <a:buFontTx/>
              <a:buChar char="•"/>
              <a:tabLst/>
            </a:pPr>
            <a:r>
              <a:rPr kumimoji="0" lang="pl-PL" altLang="pl-PL" sz="1300" b="0" i="0" u="none" strike="noStrike" cap="none" normalizeH="0" baseline="0" dirty="0">
                <a:ln>
                  <a:noFill/>
                </a:ln>
                <a:solidFill>
                  <a:srgbClr val="333333"/>
                </a:solidFill>
                <a:effectLst/>
                <a:latin typeface="Ubuntu"/>
              </a:rPr>
              <a:t>Uwolnienie Kinga.</a:t>
            </a:r>
          </a:p>
          <a:p>
            <a:pPr marL="0" marR="0" lvl="0" indent="0" algn="l" defTabSz="914400" rtl="0" eaLnBrk="0" fontAlgn="b" latinLnBrk="0" hangingPunct="0">
              <a:lnSpc>
                <a:spcPct val="100000"/>
              </a:lnSpc>
              <a:spcBef>
                <a:spcPct val="0"/>
              </a:spcBef>
              <a:spcAft>
                <a:spcPct val="0"/>
              </a:spcAft>
              <a:buClrTx/>
              <a:buSzTx/>
              <a:buFontTx/>
              <a:buChar char="•"/>
              <a:tabLst/>
            </a:pPr>
            <a:r>
              <a:rPr kumimoji="0" lang="pl-PL" altLang="pl-PL" sz="1300" b="0" i="0" u="none" strike="noStrike" cap="none" normalizeH="0" baseline="0" dirty="0">
                <a:ln>
                  <a:noFill/>
                </a:ln>
                <a:solidFill>
                  <a:srgbClr val="333333"/>
                </a:solidFill>
                <a:effectLst/>
                <a:latin typeface="Ubuntu"/>
              </a:rPr>
              <a:t>W kraju </a:t>
            </a:r>
            <a:r>
              <a:rPr kumimoji="0" lang="pl-PL" altLang="pl-PL" sz="1300" b="0" i="0" u="none" strike="noStrike" cap="none" normalizeH="0" baseline="0" dirty="0" err="1">
                <a:ln>
                  <a:noFill/>
                </a:ln>
                <a:solidFill>
                  <a:srgbClr val="333333"/>
                </a:solidFill>
                <a:effectLst/>
                <a:latin typeface="Ubuntu"/>
              </a:rPr>
              <a:t>Wa-hima</a:t>
            </a:r>
            <a:r>
              <a:rPr kumimoji="0" lang="pl-PL" altLang="pl-PL" sz="1300" b="0" i="0" u="none" strike="noStrike" cap="none" normalizeH="0" baseline="0" dirty="0">
                <a:ln>
                  <a:noFill/>
                </a:ln>
                <a:solidFill>
                  <a:srgbClr val="333333"/>
                </a:solidFill>
                <a:effectLst/>
                <a:latin typeface="Ubuntu"/>
              </a:rPr>
              <a:t>.</a:t>
            </a:r>
          </a:p>
          <a:p>
            <a:pPr marL="0" marR="0" lvl="0" indent="0" algn="l" defTabSz="914400" rtl="0" eaLnBrk="0" fontAlgn="b" latinLnBrk="0" hangingPunct="0">
              <a:lnSpc>
                <a:spcPct val="100000"/>
              </a:lnSpc>
              <a:spcBef>
                <a:spcPct val="0"/>
              </a:spcBef>
              <a:spcAft>
                <a:spcPct val="0"/>
              </a:spcAft>
              <a:buClrTx/>
              <a:buSzTx/>
              <a:buFontTx/>
              <a:buChar char="•"/>
              <a:tabLst/>
            </a:pPr>
            <a:r>
              <a:rPr kumimoji="0" lang="pl-PL" altLang="pl-PL" sz="1300" b="0" i="0" u="none" strike="noStrike" cap="none" normalizeH="0" baseline="0" dirty="0">
                <a:ln>
                  <a:noFill/>
                </a:ln>
                <a:solidFill>
                  <a:srgbClr val="333333"/>
                </a:solidFill>
                <a:effectLst/>
                <a:latin typeface="Ubuntu"/>
              </a:rPr>
              <a:t>Dzieci wyruszają dalej.</a:t>
            </a:r>
          </a:p>
          <a:p>
            <a:pPr marL="0" marR="0" lvl="0" indent="0" algn="l" defTabSz="914400" rtl="0" eaLnBrk="0" fontAlgn="b" latinLnBrk="0" hangingPunct="0">
              <a:lnSpc>
                <a:spcPct val="100000"/>
              </a:lnSpc>
              <a:spcBef>
                <a:spcPct val="0"/>
              </a:spcBef>
              <a:spcAft>
                <a:spcPct val="0"/>
              </a:spcAft>
              <a:buClrTx/>
              <a:buSzTx/>
              <a:buFontTx/>
              <a:buChar char="•"/>
              <a:tabLst/>
            </a:pPr>
            <a:r>
              <a:rPr kumimoji="0" lang="pl-PL" altLang="pl-PL" sz="1300" b="0" i="0" u="none" strike="noStrike" cap="none" normalizeH="0" baseline="0" dirty="0">
                <a:ln>
                  <a:noFill/>
                </a:ln>
                <a:solidFill>
                  <a:srgbClr val="333333"/>
                </a:solidFill>
                <a:effectLst/>
                <a:latin typeface="Ubuntu"/>
              </a:rPr>
              <a:t>Nareszcie nadchodzi pomoc.</a:t>
            </a:r>
          </a:p>
          <a:p>
            <a:pPr marL="0" marR="0" lvl="0" indent="0" algn="l" defTabSz="914400" rtl="0" eaLnBrk="0" fontAlgn="b" latinLnBrk="0" hangingPunct="0">
              <a:lnSpc>
                <a:spcPct val="100000"/>
              </a:lnSpc>
              <a:spcBef>
                <a:spcPct val="0"/>
              </a:spcBef>
              <a:spcAft>
                <a:spcPct val="0"/>
              </a:spcAft>
              <a:buClrTx/>
              <a:buSzTx/>
              <a:buFontTx/>
              <a:buChar char="•"/>
              <a:tabLst/>
            </a:pPr>
            <a:r>
              <a:rPr kumimoji="0" lang="pl-PL" altLang="pl-PL" sz="1300" b="0" i="0" u="none" strike="noStrike" cap="none" normalizeH="0" baseline="0" dirty="0">
                <a:ln>
                  <a:noFill/>
                </a:ln>
                <a:solidFill>
                  <a:srgbClr val="333333"/>
                </a:solidFill>
                <a:effectLst/>
                <a:latin typeface="Ubuntu"/>
              </a:rPr>
              <a:t>Spotkanie z ojcami w Mombasie.</a:t>
            </a:r>
            <a:br>
              <a:rPr kumimoji="0" lang="pl-PL" altLang="pl-PL" sz="800" b="0" i="0" u="none" strike="noStrike" cap="none" normalizeH="0" baseline="0" dirty="0">
                <a:ln>
                  <a:noFill/>
                </a:ln>
                <a:solidFill>
                  <a:schemeClr val="tx1"/>
                </a:solidFill>
                <a:effectLst/>
              </a:rPr>
            </a:br>
            <a:br>
              <a:rPr kumimoji="0" lang="pl-PL" altLang="pl-PL" sz="1800" b="0" i="0" u="none" strike="noStrike" cap="none" normalizeH="0" baseline="0" dirty="0">
                <a:ln>
                  <a:noFill/>
                </a:ln>
                <a:solidFill>
                  <a:schemeClr val="tx1"/>
                </a:solidFill>
                <a:effectLst/>
                <a:latin typeface="Arial" panose="020B0604020202020204" pitchFamily="34" charset="0"/>
              </a:rPr>
            </a:b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44541638"/>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bg/>
                                          </p:spTgt>
                                        </p:tgtEl>
                                        <p:attrNameLst>
                                          <p:attrName>style.visibility</p:attrName>
                                        </p:attrNameLst>
                                      </p:cBhvr>
                                      <p:to>
                                        <p:strVal val="visible"/>
                                      </p:to>
                                    </p:set>
                                    <p:animEffect transition="in" filter="barn(inVertical)">
                                      <p:cBhvr>
                                        <p:cTn id="13" dur="500"/>
                                        <p:tgtEl>
                                          <p:spTgt spid="4">
                                            <p:bg/>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barn(inVertical)">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barn(inVertical)">
                                      <p:cBhvr>
                                        <p:cTn id="23" dur="500"/>
                                        <p:tgtEl>
                                          <p:spTgt spid="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barn(inVertical)">
                                      <p:cBhvr>
                                        <p:cTn id="28" dur="500"/>
                                        <p:tgtEl>
                                          <p:spTgt spid="4">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barn(inVertical)">
                                      <p:cBhvr>
                                        <p:cTn id="33" dur="500"/>
                                        <p:tgtEl>
                                          <p:spTgt spid="4">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4">
                                            <p:txEl>
                                              <p:pRg st="4" end="4"/>
                                            </p:txEl>
                                          </p:spTgt>
                                        </p:tgtEl>
                                        <p:attrNameLst>
                                          <p:attrName>style.visibility</p:attrName>
                                        </p:attrNameLst>
                                      </p:cBhvr>
                                      <p:to>
                                        <p:strVal val="visible"/>
                                      </p:to>
                                    </p:set>
                                    <p:animEffect transition="in" filter="barn(inVertical)">
                                      <p:cBhvr>
                                        <p:cTn id="38" dur="500"/>
                                        <p:tgtEl>
                                          <p:spTgt spid="4">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Effect transition="in" filter="barn(inVertical)">
                                      <p:cBhvr>
                                        <p:cTn id="43" dur="500"/>
                                        <p:tgtEl>
                                          <p:spTgt spid="4">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4">
                                            <p:txEl>
                                              <p:pRg st="6" end="6"/>
                                            </p:txEl>
                                          </p:spTgt>
                                        </p:tgtEl>
                                        <p:attrNameLst>
                                          <p:attrName>style.visibility</p:attrName>
                                        </p:attrNameLst>
                                      </p:cBhvr>
                                      <p:to>
                                        <p:strVal val="visible"/>
                                      </p:to>
                                    </p:set>
                                    <p:animEffect transition="in" filter="barn(inVertical)">
                                      <p:cBhvr>
                                        <p:cTn id="48" dur="500"/>
                                        <p:tgtEl>
                                          <p:spTgt spid="4">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4">
                                            <p:txEl>
                                              <p:pRg st="7" end="7"/>
                                            </p:txEl>
                                          </p:spTgt>
                                        </p:tgtEl>
                                        <p:attrNameLst>
                                          <p:attrName>style.visibility</p:attrName>
                                        </p:attrNameLst>
                                      </p:cBhvr>
                                      <p:to>
                                        <p:strVal val="visible"/>
                                      </p:to>
                                    </p:set>
                                    <p:animEffect transition="in" filter="barn(inVertical)">
                                      <p:cBhvr>
                                        <p:cTn id="53" dur="500"/>
                                        <p:tgtEl>
                                          <p:spTgt spid="4">
                                            <p:txEl>
                                              <p:pRg st="7" end="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4">
                                            <p:txEl>
                                              <p:pRg st="8" end="8"/>
                                            </p:txEl>
                                          </p:spTgt>
                                        </p:tgtEl>
                                        <p:attrNameLst>
                                          <p:attrName>style.visibility</p:attrName>
                                        </p:attrNameLst>
                                      </p:cBhvr>
                                      <p:to>
                                        <p:strVal val="visible"/>
                                      </p:to>
                                    </p:set>
                                    <p:animEffect transition="in" filter="barn(inVertical)">
                                      <p:cBhvr>
                                        <p:cTn id="58" dur="500"/>
                                        <p:tgtEl>
                                          <p:spTgt spid="4">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4">
                                            <p:txEl>
                                              <p:pRg st="9" end="9"/>
                                            </p:txEl>
                                          </p:spTgt>
                                        </p:tgtEl>
                                        <p:attrNameLst>
                                          <p:attrName>style.visibility</p:attrName>
                                        </p:attrNameLst>
                                      </p:cBhvr>
                                      <p:to>
                                        <p:strVal val="visible"/>
                                      </p:to>
                                    </p:set>
                                    <p:animEffect transition="in" filter="barn(inVertical)">
                                      <p:cBhvr>
                                        <p:cTn id="63" dur="500"/>
                                        <p:tgtEl>
                                          <p:spTgt spid="4">
                                            <p:txEl>
                                              <p:pRg st="9" end="9"/>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4">
                                            <p:txEl>
                                              <p:pRg st="10" end="10"/>
                                            </p:txEl>
                                          </p:spTgt>
                                        </p:tgtEl>
                                        <p:attrNameLst>
                                          <p:attrName>style.visibility</p:attrName>
                                        </p:attrNameLst>
                                      </p:cBhvr>
                                      <p:to>
                                        <p:strVal val="visible"/>
                                      </p:to>
                                    </p:set>
                                    <p:animEffect transition="in" filter="barn(inVertical)">
                                      <p:cBhvr>
                                        <p:cTn id="68" dur="500"/>
                                        <p:tgtEl>
                                          <p:spTgt spid="4">
                                            <p:txEl>
                                              <p:pRg st="10" end="1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4">
                                            <p:txEl>
                                              <p:pRg st="11" end="11"/>
                                            </p:txEl>
                                          </p:spTgt>
                                        </p:tgtEl>
                                        <p:attrNameLst>
                                          <p:attrName>style.visibility</p:attrName>
                                        </p:attrNameLst>
                                      </p:cBhvr>
                                      <p:to>
                                        <p:strVal val="visible"/>
                                      </p:to>
                                    </p:set>
                                    <p:animEffect transition="in" filter="barn(inVertical)">
                                      <p:cBhvr>
                                        <p:cTn id="73" dur="500"/>
                                        <p:tgtEl>
                                          <p:spTgt spid="4">
                                            <p:txEl>
                                              <p:pRg st="11" end="11"/>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4">
                                            <p:txEl>
                                              <p:pRg st="12" end="12"/>
                                            </p:txEl>
                                          </p:spTgt>
                                        </p:tgtEl>
                                        <p:attrNameLst>
                                          <p:attrName>style.visibility</p:attrName>
                                        </p:attrNameLst>
                                      </p:cBhvr>
                                      <p:to>
                                        <p:strVal val="visible"/>
                                      </p:to>
                                    </p:set>
                                    <p:animEffect transition="in" filter="barn(inVertical)">
                                      <p:cBhvr>
                                        <p:cTn id="78" dur="500"/>
                                        <p:tgtEl>
                                          <p:spTgt spid="4">
                                            <p:txEl>
                                              <p:pRg st="12" end="12"/>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grpId="0" nodeType="clickEffect">
                                  <p:stCondLst>
                                    <p:cond delay="0"/>
                                  </p:stCondLst>
                                  <p:childTnLst>
                                    <p:set>
                                      <p:cBhvr>
                                        <p:cTn id="82" dur="1" fill="hold">
                                          <p:stCondLst>
                                            <p:cond delay="0"/>
                                          </p:stCondLst>
                                        </p:cTn>
                                        <p:tgtEl>
                                          <p:spTgt spid="4">
                                            <p:txEl>
                                              <p:pRg st="13" end="13"/>
                                            </p:txEl>
                                          </p:spTgt>
                                        </p:tgtEl>
                                        <p:attrNameLst>
                                          <p:attrName>style.visibility</p:attrName>
                                        </p:attrNameLst>
                                      </p:cBhvr>
                                      <p:to>
                                        <p:strVal val="visible"/>
                                      </p:to>
                                    </p:set>
                                    <p:animEffect transition="in" filter="barn(inVertical)">
                                      <p:cBhvr>
                                        <p:cTn id="83" dur="500"/>
                                        <p:tgtEl>
                                          <p:spTgt spid="4">
                                            <p:txEl>
                                              <p:pRg st="13" end="13"/>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4">
                                            <p:txEl>
                                              <p:pRg st="14" end="14"/>
                                            </p:txEl>
                                          </p:spTgt>
                                        </p:tgtEl>
                                        <p:attrNameLst>
                                          <p:attrName>style.visibility</p:attrName>
                                        </p:attrNameLst>
                                      </p:cBhvr>
                                      <p:to>
                                        <p:strVal val="visible"/>
                                      </p:to>
                                    </p:set>
                                    <p:animEffect transition="in" filter="barn(inVertical)">
                                      <p:cBhvr>
                                        <p:cTn id="88" dur="500"/>
                                        <p:tgtEl>
                                          <p:spTgt spid="4">
                                            <p:txEl>
                                              <p:pRg st="14" end="14"/>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grpId="0" nodeType="clickEffect">
                                  <p:stCondLst>
                                    <p:cond delay="0"/>
                                  </p:stCondLst>
                                  <p:childTnLst>
                                    <p:set>
                                      <p:cBhvr>
                                        <p:cTn id="92" dur="1" fill="hold">
                                          <p:stCondLst>
                                            <p:cond delay="0"/>
                                          </p:stCondLst>
                                        </p:cTn>
                                        <p:tgtEl>
                                          <p:spTgt spid="4">
                                            <p:txEl>
                                              <p:pRg st="15" end="15"/>
                                            </p:txEl>
                                          </p:spTgt>
                                        </p:tgtEl>
                                        <p:attrNameLst>
                                          <p:attrName>style.visibility</p:attrName>
                                        </p:attrNameLst>
                                      </p:cBhvr>
                                      <p:to>
                                        <p:strVal val="visible"/>
                                      </p:to>
                                    </p:set>
                                    <p:animEffect transition="in" filter="barn(inVertical)">
                                      <p:cBhvr>
                                        <p:cTn id="93" dur="500"/>
                                        <p:tgtEl>
                                          <p:spTgt spid="4">
                                            <p:txEl>
                                              <p:pRg st="15" end="15"/>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16" presetClass="entr" presetSubtype="21" fill="hold" grpId="0" nodeType="clickEffect">
                                  <p:stCondLst>
                                    <p:cond delay="0"/>
                                  </p:stCondLst>
                                  <p:childTnLst>
                                    <p:set>
                                      <p:cBhvr>
                                        <p:cTn id="97" dur="1" fill="hold">
                                          <p:stCondLst>
                                            <p:cond delay="0"/>
                                          </p:stCondLst>
                                        </p:cTn>
                                        <p:tgtEl>
                                          <p:spTgt spid="4">
                                            <p:txEl>
                                              <p:pRg st="16" end="16"/>
                                            </p:txEl>
                                          </p:spTgt>
                                        </p:tgtEl>
                                        <p:attrNameLst>
                                          <p:attrName>style.visibility</p:attrName>
                                        </p:attrNameLst>
                                      </p:cBhvr>
                                      <p:to>
                                        <p:strVal val="visible"/>
                                      </p:to>
                                    </p:set>
                                    <p:animEffect transition="in" filter="barn(inVertical)">
                                      <p:cBhvr>
                                        <p:cTn id="98" dur="500"/>
                                        <p:tgtEl>
                                          <p:spTgt spid="4">
                                            <p:txEl>
                                              <p:pRg st="16" end="16"/>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16" presetClass="entr" presetSubtype="21" fill="hold" grpId="0" nodeType="clickEffect">
                                  <p:stCondLst>
                                    <p:cond delay="0"/>
                                  </p:stCondLst>
                                  <p:childTnLst>
                                    <p:set>
                                      <p:cBhvr>
                                        <p:cTn id="102" dur="1" fill="hold">
                                          <p:stCondLst>
                                            <p:cond delay="0"/>
                                          </p:stCondLst>
                                        </p:cTn>
                                        <p:tgtEl>
                                          <p:spTgt spid="4">
                                            <p:txEl>
                                              <p:pRg st="17" end="17"/>
                                            </p:txEl>
                                          </p:spTgt>
                                        </p:tgtEl>
                                        <p:attrNameLst>
                                          <p:attrName>style.visibility</p:attrName>
                                        </p:attrNameLst>
                                      </p:cBhvr>
                                      <p:to>
                                        <p:strVal val="visible"/>
                                      </p:to>
                                    </p:set>
                                    <p:animEffect transition="in" filter="barn(inVertical)">
                                      <p:cBhvr>
                                        <p:cTn id="103" dur="500"/>
                                        <p:tgtEl>
                                          <p:spTgt spid="4">
                                            <p:txEl>
                                              <p:pRg st="17" end="17"/>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6" presetClass="entr" presetSubtype="21" fill="hold" grpId="0" nodeType="clickEffect">
                                  <p:stCondLst>
                                    <p:cond delay="0"/>
                                  </p:stCondLst>
                                  <p:childTnLst>
                                    <p:set>
                                      <p:cBhvr>
                                        <p:cTn id="107" dur="1" fill="hold">
                                          <p:stCondLst>
                                            <p:cond delay="0"/>
                                          </p:stCondLst>
                                        </p:cTn>
                                        <p:tgtEl>
                                          <p:spTgt spid="4">
                                            <p:txEl>
                                              <p:pRg st="18" end="18"/>
                                            </p:txEl>
                                          </p:spTgt>
                                        </p:tgtEl>
                                        <p:attrNameLst>
                                          <p:attrName>style.visibility</p:attrName>
                                        </p:attrNameLst>
                                      </p:cBhvr>
                                      <p:to>
                                        <p:strVal val="visible"/>
                                      </p:to>
                                    </p:set>
                                    <p:animEffect transition="in" filter="barn(inVertical)">
                                      <p:cBhvr>
                                        <p:cTn id="108" dur="500"/>
                                        <p:tgtEl>
                                          <p:spTgt spid="4">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600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7C8492-8FE5-423F-B25A-CA6278B6FA24}"/>
              </a:ext>
            </a:extLst>
          </p:cNvPr>
          <p:cNvSpPr>
            <a:spLocks noGrp="1"/>
          </p:cNvSpPr>
          <p:nvPr>
            <p:ph type="title"/>
          </p:nvPr>
        </p:nvSpPr>
        <p:spPr/>
        <p:txBody>
          <a:bodyPr/>
          <a:lstStyle/>
          <a:p>
            <a:r>
              <a:rPr lang="pl-PL" dirty="0">
                <a:solidFill>
                  <a:srgbClr val="FFFF00"/>
                </a:solidFill>
              </a:rPr>
              <a:t>Streszczenie krótkie lektury</a:t>
            </a:r>
          </a:p>
        </p:txBody>
      </p:sp>
      <p:sp>
        <p:nvSpPr>
          <p:cNvPr id="3" name="Symbol zastępczy zawartości 2">
            <a:extLst>
              <a:ext uri="{FF2B5EF4-FFF2-40B4-BE49-F238E27FC236}">
                <a16:creationId xmlns:a16="http://schemas.microsoft.com/office/drawing/2014/main" id="{78907EB8-FED5-48F2-A914-39C55B41D3AC}"/>
              </a:ext>
            </a:extLst>
          </p:cNvPr>
          <p:cNvSpPr>
            <a:spLocks noGrp="1"/>
          </p:cNvSpPr>
          <p:nvPr>
            <p:ph idx="1"/>
          </p:nvPr>
        </p:nvSpPr>
        <p:spPr>
          <a:gradFill>
            <a:gsLst>
              <a:gs pos="13000">
                <a:srgbClr val="C00000"/>
              </a:gs>
              <a:gs pos="100000">
                <a:schemeClr val="bg2">
                  <a:shade val="80000"/>
                </a:schemeClr>
              </a:gs>
            </a:gsLst>
            <a:path path="circle">
              <a:fillToRect l="43000" r="43000" b="100000"/>
            </a:path>
          </a:gradFill>
        </p:spPr>
        <p:txBody>
          <a:bodyPr>
            <a:normAutofit fontScale="92500" lnSpcReduction="10000"/>
          </a:bodyPr>
          <a:lstStyle/>
          <a:p>
            <a:r>
              <a:rPr lang="pl-PL" dirty="0"/>
              <a:t>Główni bohaterowie, </a:t>
            </a:r>
            <a:r>
              <a:rPr lang="pl-PL" b="1" dirty="0"/>
              <a:t>czternastoletni </a:t>
            </a:r>
            <a:r>
              <a:rPr lang="pl-PL" u="sng" dirty="0">
                <a:hlinkClick r:id="rId2"/>
              </a:rPr>
              <a:t>Staś</a:t>
            </a:r>
            <a:r>
              <a:rPr lang="pl-PL" b="1" dirty="0"/>
              <a:t> Tarkowski i ośmioletnia Nel Rawlison, zostają porwani przez Beduinów i zawiezieni do Chartumu,</a:t>
            </a:r>
            <a:r>
              <a:rPr lang="pl-PL" dirty="0"/>
              <a:t> gdzie swoją siedzibę ma </a:t>
            </a:r>
            <a:r>
              <a:rPr lang="pl-PL" b="1" dirty="0"/>
              <a:t>Mahdi</a:t>
            </a:r>
            <a:r>
              <a:rPr lang="pl-PL" dirty="0"/>
              <a:t> - przywódca powstania przeciwko Anglikom. Z trudem znoszą uciążliwą podróż przez pustynię. W Chartumie okazuje się, że muszą jechać dalej - Mahdi poleca porywaczom, by zawieźli dzieci do </a:t>
            </a:r>
            <a:r>
              <a:rPr lang="pl-PL" dirty="0" err="1"/>
              <a:t>Smaina</a:t>
            </a:r>
            <a:r>
              <a:rPr lang="pl-PL" dirty="0"/>
              <a:t>, który zaproponuje Anglikom oddanie ich w zamian za swoją żonę, Fatmę, i jego dzieci. Staś i Nel zostają tym samym skazani na śmierć - okrutny przywódca powstania spodziewa się, że zginą w tropikalnej dżungli z powodu febry lub malarii. Tymczasem </a:t>
            </a:r>
            <a:r>
              <a:rPr lang="pl-PL" b="1" dirty="0"/>
              <a:t>Staś zabija porywaczy i wraz z Murzynami, </a:t>
            </a:r>
            <a:r>
              <a:rPr lang="pl-PL" b="1" dirty="0" err="1"/>
              <a:t>Kalim</a:t>
            </a:r>
            <a:r>
              <a:rPr lang="pl-PL" b="1" dirty="0"/>
              <a:t> i </a:t>
            </a:r>
            <a:r>
              <a:rPr lang="pl-PL" b="1" dirty="0" err="1"/>
              <a:t>Meą</a:t>
            </a:r>
            <a:r>
              <a:rPr lang="pl-PL" b="1" dirty="0"/>
              <a:t>, próbują dotrzeć do ludzkich siedzib.</a:t>
            </a:r>
            <a:r>
              <a:rPr lang="pl-PL" dirty="0"/>
              <a:t> Bohaterowie przeżywają wiele przygód, poznają rośliny i zwierzęta Czarnego Lądu, pokonują liczne niebezpieczeństwa, z których największa to </a:t>
            </a:r>
            <a:r>
              <a:rPr lang="pl-PL" b="1" dirty="0"/>
              <a:t>febra,</a:t>
            </a:r>
            <a:r>
              <a:rPr lang="pl-PL" dirty="0"/>
              <a:t> na którą zapada Nel. Dzięki odwadze i wiedzy Stasia </a:t>
            </a:r>
            <a:r>
              <a:rPr lang="pl-PL" b="1" dirty="0"/>
              <a:t>udaje im się powrócić do ojców.</a:t>
            </a:r>
            <a:r>
              <a:rPr lang="pl-PL" dirty="0"/>
              <a:t> W Epilogu jest informacja, że </a:t>
            </a:r>
            <a:r>
              <a:rPr lang="pl-PL" b="1" dirty="0"/>
              <a:t>Staś i Nel pobrali się.</a:t>
            </a:r>
            <a:br>
              <a:rPr lang="pl-PL" sz="800" dirty="0"/>
            </a:br>
            <a:br>
              <a:rPr lang="pl-PL" sz="800" dirty="0"/>
            </a:br>
            <a:endParaRPr lang="pl-PL" sz="800" dirty="0"/>
          </a:p>
        </p:txBody>
      </p:sp>
    </p:spTree>
    <p:extLst>
      <p:ext uri="{BB962C8B-B14F-4D97-AF65-F5344CB8AC3E}">
        <p14:creationId xmlns:p14="http://schemas.microsoft.com/office/powerpoint/2010/main" val="1540138560"/>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60000">
              <a:schemeClr val="accent4"/>
            </a:gs>
            <a:gs pos="88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C65B36-7823-4510-BC41-2B283F7A8026}"/>
              </a:ext>
            </a:extLst>
          </p:cNvPr>
          <p:cNvSpPr>
            <a:spLocks noGrp="1"/>
          </p:cNvSpPr>
          <p:nvPr>
            <p:ph type="title"/>
          </p:nvPr>
        </p:nvSpPr>
        <p:spPr/>
        <p:txBody>
          <a:bodyPr>
            <a:normAutofit/>
          </a:bodyPr>
          <a:lstStyle/>
          <a:p>
            <a:r>
              <a:rPr lang="pl-PL" sz="4000" dirty="0">
                <a:solidFill>
                  <a:schemeClr val="bg2">
                    <a:lumMod val="50000"/>
                  </a:schemeClr>
                </a:solidFill>
              </a:rPr>
              <a:t>Problematyka</a:t>
            </a:r>
          </a:p>
        </p:txBody>
      </p:sp>
      <p:sp>
        <p:nvSpPr>
          <p:cNvPr id="3" name="Symbol zastępczy zawartości 2">
            <a:extLst>
              <a:ext uri="{FF2B5EF4-FFF2-40B4-BE49-F238E27FC236}">
                <a16:creationId xmlns:a16="http://schemas.microsoft.com/office/drawing/2014/main" id="{2B2E263E-F1D7-4DE0-9F85-01B95DBA8681}"/>
              </a:ext>
            </a:extLst>
          </p:cNvPr>
          <p:cNvSpPr>
            <a:spLocks noGrp="1"/>
          </p:cNvSpPr>
          <p:nvPr>
            <p:ph idx="1"/>
          </p:nvPr>
        </p:nvSpPr>
        <p:spPr/>
        <p:txBody>
          <a:bodyPr>
            <a:normAutofit/>
          </a:bodyPr>
          <a:lstStyle/>
          <a:p>
            <a:r>
              <a:rPr lang="pl-PL" sz="1100" dirty="0"/>
              <a:t>Książka H. Sienkiewicza </a:t>
            </a:r>
            <a:r>
              <a:rPr lang="pl-PL" sz="1100" i="1" dirty="0"/>
              <a:t>W pustyni i w puszczy</a:t>
            </a:r>
            <a:r>
              <a:rPr lang="pl-PL" sz="1100" dirty="0"/>
              <a:t> jest </a:t>
            </a:r>
            <a:r>
              <a:rPr lang="pl-PL" sz="1100" b="1" dirty="0"/>
              <a:t>powieścią podróżniczo-przygodową,</a:t>
            </a:r>
            <a:r>
              <a:rPr lang="pl-PL" sz="1100" dirty="0"/>
              <a:t> w której przedstawione zostały niezwykłe losy dwojga przyjaciół w Afryce. Od prawie stu lat cieszy się wielką popularnością wśród młodzieży, która z zapartym tchem śledzi pasjonujące przygody Stasia Tarkowskiego i Nel Rawlison. Utwór przetłumaczono na wiele języków. Doczekał się też adaptacji filmowej.</a:t>
            </a:r>
          </a:p>
          <a:p>
            <a:br>
              <a:rPr lang="pl-PL" sz="1100" dirty="0"/>
            </a:br>
            <a:br>
              <a:rPr lang="pl-PL" sz="800" dirty="0"/>
            </a:br>
            <a:r>
              <a:rPr lang="pl-PL" sz="1050" dirty="0"/>
              <a:t>Henryk Sienkiewicz opisał w powieści </a:t>
            </a:r>
            <a:r>
              <a:rPr lang="pl-PL" sz="1050" u="sng" dirty="0">
                <a:hlinkClick r:id="rId2"/>
              </a:rPr>
              <a:t>piękno</a:t>
            </a:r>
            <a:r>
              <a:rPr lang="pl-PL" sz="1050" dirty="0"/>
              <a:t> Afryki. Przyroda tego kontynentu i zwyczaje jego mieszkańców są dla nas </a:t>
            </a:r>
            <a:r>
              <a:rPr lang="pl-PL" sz="1050" b="1" dirty="0"/>
              <a:t>egzotyczne.</a:t>
            </a:r>
            <a:r>
              <a:rPr lang="pl-PL" sz="1050" dirty="0"/>
              <a:t> W pierwszej części jest to </a:t>
            </a:r>
            <a:r>
              <a:rPr lang="pl-PL" sz="1050" u="sng" dirty="0">
                <a:hlinkClick r:id="rId3"/>
              </a:rPr>
              <a:t>Pustynia</a:t>
            </a:r>
            <a:r>
              <a:rPr lang="pl-PL" sz="1050" b="1" dirty="0"/>
              <a:t> Libijska.</a:t>
            </a:r>
            <a:r>
              <a:rPr lang="pl-PL" sz="1050" dirty="0"/>
              <a:t> Autor opisuje samą pustynię jako niezmierzony obszaru piasku: </a:t>
            </a:r>
            <a:r>
              <a:rPr lang="pl-PL" sz="1050" i="1" dirty="0"/>
              <a:t>„Wjechali teraz na wysoką płaszczyznę, na której wiatr pomarszczył piasek i z której widać było na obie strony ogromną przestrzeń pustyni”</a:t>
            </a:r>
            <a:r>
              <a:rPr lang="pl-PL" sz="1050" dirty="0"/>
              <a:t>.</a:t>
            </a:r>
            <a:br>
              <a:rPr lang="pl-PL" sz="1050" dirty="0"/>
            </a:br>
            <a:br>
              <a:rPr lang="pl-PL" sz="800" dirty="0"/>
            </a:br>
            <a:r>
              <a:rPr lang="pl-PL" sz="1100" dirty="0"/>
              <a:t>Akcja powieści rozgrywa się na </a:t>
            </a:r>
            <a:r>
              <a:rPr lang="pl-PL" sz="1100" b="1" dirty="0"/>
              <a:t>kontynencie afrykańskim.</a:t>
            </a:r>
            <a:r>
              <a:rPr lang="pl-PL" sz="1100" dirty="0"/>
              <a:t> Rozpoczyna się w mieście </a:t>
            </a:r>
            <a:r>
              <a:rPr lang="pl-PL" sz="1100" b="1" dirty="0"/>
              <a:t>Port Said</a:t>
            </a:r>
            <a:r>
              <a:rPr lang="pl-PL" sz="1100" dirty="0"/>
              <a:t> w państwie </a:t>
            </a:r>
            <a:r>
              <a:rPr lang="pl-PL" sz="1100" u="sng" dirty="0">
                <a:hlinkClick r:id="rId4"/>
              </a:rPr>
              <a:t>Egipt</a:t>
            </a:r>
            <a:r>
              <a:rPr lang="pl-PL" sz="1100" b="1" dirty="0"/>
              <a:t>.</a:t>
            </a:r>
            <a:r>
              <a:rPr lang="pl-PL" sz="1100" dirty="0"/>
              <a:t> Następnie dzieci podróżują wzdłuż Nilu do miasta </a:t>
            </a:r>
            <a:r>
              <a:rPr lang="pl-PL" sz="1100" b="1" dirty="0" err="1"/>
              <a:t>Medinet</a:t>
            </a:r>
            <a:r>
              <a:rPr lang="pl-PL" sz="1100" dirty="0"/>
              <a:t> (El-</a:t>
            </a:r>
            <a:r>
              <a:rPr lang="pl-PL" sz="1100" dirty="0" err="1"/>
              <a:t>Medine</a:t>
            </a:r>
            <a:r>
              <a:rPr lang="pl-PL" sz="1100" dirty="0"/>
              <a:t>) położonego w egipskiej prowincji El-Fajum. Po drodze mijają </a:t>
            </a:r>
            <a:r>
              <a:rPr lang="pl-PL" sz="1100" b="1" dirty="0" err="1"/>
              <a:t>Izmaił</a:t>
            </a:r>
            <a:r>
              <a:rPr lang="pl-PL" sz="1100" dirty="0"/>
              <a:t> i </a:t>
            </a:r>
            <a:r>
              <a:rPr lang="pl-PL" sz="1100" u="sng" dirty="0">
                <a:hlinkClick r:id="rId5"/>
              </a:rPr>
              <a:t>Kair</a:t>
            </a:r>
            <a:r>
              <a:rPr lang="pl-PL" sz="1100" b="1" dirty="0"/>
              <a:t>,</a:t>
            </a:r>
            <a:r>
              <a:rPr lang="pl-PL" sz="1100" dirty="0"/>
              <a:t> widzą też </a:t>
            </a:r>
            <a:r>
              <a:rPr lang="pl-PL" sz="1100" u="sng" dirty="0">
                <a:hlinkClick r:id="rId6"/>
              </a:rPr>
              <a:t>jezioro</a:t>
            </a:r>
            <a:r>
              <a:rPr lang="pl-PL" sz="1100" dirty="0"/>
              <a:t> </a:t>
            </a:r>
            <a:r>
              <a:rPr lang="pl-PL" sz="1100" b="1" dirty="0" err="1"/>
              <a:t>Timsah</a:t>
            </a:r>
            <a:r>
              <a:rPr lang="pl-PL" sz="1100" dirty="0"/>
              <a:t> i rzekę </a:t>
            </a:r>
            <a:r>
              <a:rPr lang="pl-PL" sz="1100" b="1" dirty="0"/>
              <a:t>Wadi-</a:t>
            </a:r>
            <a:r>
              <a:rPr lang="pl-PL" sz="1100" b="1" dirty="0" err="1"/>
              <a:t>Toumilat</a:t>
            </a:r>
            <a:r>
              <a:rPr lang="pl-PL" sz="1100" b="1" dirty="0"/>
              <a:t>.</a:t>
            </a:r>
            <a:r>
              <a:rPr lang="pl-PL" sz="1100" dirty="0"/>
              <a:t> Miasto </a:t>
            </a:r>
            <a:r>
              <a:rPr lang="pl-PL" sz="1100" dirty="0" err="1"/>
              <a:t>Medinet</a:t>
            </a:r>
            <a:r>
              <a:rPr lang="pl-PL" sz="1100" dirty="0"/>
              <a:t> otoczone jest wzgórzami </a:t>
            </a:r>
            <a:r>
              <a:rPr lang="pl-PL" sz="1100" b="1" dirty="0"/>
              <a:t>Pustyni Libijskiej.</a:t>
            </a:r>
            <a:r>
              <a:rPr lang="pl-PL" sz="1100" dirty="0"/>
              <a:t> Mieszkając w nim, dzieci zwiedzają starożytne miasto </a:t>
            </a:r>
            <a:r>
              <a:rPr lang="pl-PL" sz="1100" b="1" dirty="0" err="1"/>
              <a:t>Krokodilopolis</a:t>
            </a:r>
            <a:r>
              <a:rPr lang="pl-PL" sz="1100" b="1" dirty="0"/>
              <a:t>,</a:t>
            </a:r>
            <a:r>
              <a:rPr lang="pl-PL" sz="1100" dirty="0"/>
              <a:t> oglądają też </a:t>
            </a:r>
            <a:r>
              <a:rPr lang="pl-PL" sz="1100" b="1" dirty="0"/>
              <a:t>piramidę </a:t>
            </a:r>
            <a:r>
              <a:rPr lang="pl-PL" sz="1100" b="1" dirty="0" err="1"/>
              <a:t>Hanara</a:t>
            </a:r>
            <a:r>
              <a:rPr lang="pl-PL" sz="1100" dirty="0"/>
              <a:t> i </a:t>
            </a:r>
            <a:r>
              <a:rPr lang="pl-PL" sz="1100" b="1" dirty="0"/>
              <a:t>jezioro </a:t>
            </a:r>
            <a:r>
              <a:rPr lang="pl-PL" sz="1100" b="1" dirty="0" err="1"/>
              <a:t>Karoun</a:t>
            </a:r>
            <a:r>
              <a:rPr lang="pl-PL" sz="1100" b="1" dirty="0"/>
              <a:t>.</a:t>
            </a:r>
            <a:br>
              <a:rPr lang="pl-PL" sz="1100" dirty="0"/>
            </a:br>
            <a:br>
              <a:rPr lang="pl-PL" sz="1100" dirty="0"/>
            </a:br>
            <a:endParaRPr lang="pl-PL" sz="1100" dirty="0"/>
          </a:p>
        </p:txBody>
      </p:sp>
    </p:spTree>
    <p:extLst>
      <p:ext uri="{BB962C8B-B14F-4D97-AF65-F5344CB8AC3E}">
        <p14:creationId xmlns:p14="http://schemas.microsoft.com/office/powerpoint/2010/main" val="4187601090"/>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9681FC-0850-49EF-AB4B-C6177C6F844B}"/>
              </a:ext>
            </a:extLst>
          </p:cNvPr>
          <p:cNvSpPr>
            <a:spLocks noGrp="1"/>
          </p:cNvSpPr>
          <p:nvPr>
            <p:ph type="title"/>
          </p:nvPr>
        </p:nvSpPr>
        <p:spPr>
          <a:solidFill>
            <a:srgbClr val="FFC000"/>
          </a:solidFill>
        </p:spPr>
        <p:txBody>
          <a:bodyPr>
            <a:normAutofit/>
          </a:bodyPr>
          <a:lstStyle/>
          <a:p>
            <a:r>
              <a:rPr lang="pl-PL" sz="6000" dirty="0"/>
              <a:t>Czas i miejsce akcji</a:t>
            </a:r>
          </a:p>
        </p:txBody>
      </p:sp>
      <p:sp>
        <p:nvSpPr>
          <p:cNvPr id="3" name="Symbol zastępczy zawartości 2">
            <a:extLst>
              <a:ext uri="{FF2B5EF4-FFF2-40B4-BE49-F238E27FC236}">
                <a16:creationId xmlns:a16="http://schemas.microsoft.com/office/drawing/2014/main" id="{B1C24A62-D750-455E-BCEA-B3CD2C7EC0F3}"/>
              </a:ext>
            </a:extLst>
          </p:cNvPr>
          <p:cNvSpPr>
            <a:spLocks noGrp="1"/>
          </p:cNvSpPr>
          <p:nvPr>
            <p:ph idx="1"/>
          </p:nvPr>
        </p:nvSpPr>
        <p:spPr>
          <a:gradFill flip="none" rotWithShape="1">
            <a:gsLst>
              <a:gs pos="27000">
                <a:srgbClr val="7030A0"/>
              </a:gs>
              <a:gs pos="100000">
                <a:schemeClr val="bg2">
                  <a:shade val="80000"/>
                </a:schemeClr>
              </a:gs>
            </a:gsLst>
            <a:path path="shape">
              <a:fillToRect l="50000" t="50000" r="50000" b="50000"/>
            </a:path>
            <a:tileRect/>
          </a:gradFill>
        </p:spPr>
        <p:txBody>
          <a:bodyPr>
            <a:noAutofit/>
          </a:bodyPr>
          <a:lstStyle/>
          <a:p>
            <a:r>
              <a:rPr lang="pl-PL" sz="4000" dirty="0">
                <a:solidFill>
                  <a:schemeClr val="accent1">
                    <a:lumMod val="75000"/>
                  </a:schemeClr>
                </a:solidFill>
              </a:rPr>
              <a:t>Wydarzenia przedstawione w tej powieści rozgrywają się </a:t>
            </a:r>
            <a:r>
              <a:rPr lang="pl-PL" sz="4000" b="1" dirty="0">
                <a:solidFill>
                  <a:schemeClr val="accent1">
                    <a:lumMod val="75000"/>
                  </a:schemeClr>
                </a:solidFill>
              </a:rPr>
              <a:t>pod koniec XIX wieku,</a:t>
            </a:r>
            <a:r>
              <a:rPr lang="pl-PL" sz="4000" dirty="0">
                <a:solidFill>
                  <a:schemeClr val="accent1">
                    <a:lumMod val="75000"/>
                  </a:schemeClr>
                </a:solidFill>
              </a:rPr>
              <a:t> bohaterowie przeżywają swoje przygody </a:t>
            </a:r>
            <a:r>
              <a:rPr lang="pl-PL" sz="4000" b="1" dirty="0">
                <a:solidFill>
                  <a:schemeClr val="accent1">
                    <a:lumMod val="75000"/>
                  </a:schemeClr>
                </a:solidFill>
              </a:rPr>
              <a:t>w Afryce.</a:t>
            </a:r>
            <a:br>
              <a:rPr lang="pl-PL" sz="4000" dirty="0">
                <a:solidFill>
                  <a:schemeClr val="accent1">
                    <a:lumMod val="75000"/>
                  </a:schemeClr>
                </a:solidFill>
              </a:rPr>
            </a:br>
            <a:br>
              <a:rPr lang="pl-PL" sz="4000" dirty="0"/>
            </a:br>
            <a:endParaRPr lang="pl-PL" sz="4000" dirty="0"/>
          </a:p>
        </p:txBody>
      </p:sp>
    </p:spTree>
    <p:extLst>
      <p:ext uri="{BB962C8B-B14F-4D97-AF65-F5344CB8AC3E}">
        <p14:creationId xmlns:p14="http://schemas.microsoft.com/office/powerpoint/2010/main" val="3966761496"/>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500"/>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000">
            <a:alpha val="64000"/>
          </a:srgb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D00A0F-B547-4D32-A395-AD6B0A6D65DD}"/>
              </a:ext>
            </a:extLst>
          </p:cNvPr>
          <p:cNvSpPr>
            <a:spLocks noGrp="1"/>
          </p:cNvSpPr>
          <p:nvPr>
            <p:ph type="title"/>
          </p:nvPr>
        </p:nvSpPr>
        <p:spPr>
          <a:gradFill>
            <a:gsLst>
              <a:gs pos="76000">
                <a:schemeClr val="bg2">
                  <a:tint val="94000"/>
                  <a:satMod val="80000"/>
                  <a:lumMod val="106000"/>
                </a:schemeClr>
              </a:gs>
              <a:gs pos="72000">
                <a:schemeClr val="bg2">
                  <a:shade val="80000"/>
                </a:schemeClr>
              </a:gs>
            </a:gsLst>
            <a:path path="circle">
              <a:fillToRect l="43000" r="43000" b="100000"/>
            </a:path>
          </a:gradFill>
        </p:spPr>
        <p:txBody>
          <a:bodyPr/>
          <a:lstStyle/>
          <a:p>
            <a:r>
              <a:rPr lang="pl-PL" dirty="0"/>
              <a:t>GENEZA UTWORU I GATUNEK</a:t>
            </a:r>
          </a:p>
        </p:txBody>
      </p:sp>
      <p:sp>
        <p:nvSpPr>
          <p:cNvPr id="3" name="Symbol zastępczy zawartości 2">
            <a:extLst>
              <a:ext uri="{FF2B5EF4-FFF2-40B4-BE49-F238E27FC236}">
                <a16:creationId xmlns:a16="http://schemas.microsoft.com/office/drawing/2014/main" id="{3197B017-018D-4F6A-8566-85F8D6DB084D}"/>
              </a:ext>
            </a:extLst>
          </p:cNvPr>
          <p:cNvSpPr>
            <a:spLocks noGrp="1"/>
          </p:cNvSpPr>
          <p:nvPr>
            <p:ph idx="1"/>
          </p:nvPr>
        </p:nvSpPr>
        <p:spPr/>
        <p:txBody>
          <a:bodyPr>
            <a:normAutofit/>
          </a:bodyPr>
          <a:lstStyle/>
          <a:p>
            <a:r>
              <a:rPr lang="pl-PL" dirty="0"/>
              <a:t>H. Sienkiewicz był reporterem czasopisma „Niwa” i gazety „Słowo”. Z zamiłowania podróżnik, odbył wiele wypraw m.in. do Konstantynopola, Neapolu, Rzymu, Hiszpanii i Zanzibaru. Podczas wypraw gromadził materiały, które następnie wykorzystał w swych utworach. Prawdopodobnie wtedy właśnie narodził się pomysł opisania przygód pary dzieci zagubionych w głębi Czarnego Lądu. </a:t>
            </a:r>
            <a:r>
              <a:rPr lang="pl-PL" u="sng" dirty="0">
                <a:hlinkClick r:id="rId2"/>
              </a:rPr>
              <a:t>Powieść</a:t>
            </a:r>
            <a:r>
              <a:rPr lang="pl-PL" dirty="0"/>
              <a:t> została wydana w 1911 r., wcześniej ukazywała się w odcinkach w „Kurierze Warszawskim”.</a:t>
            </a:r>
            <a:br>
              <a:rPr lang="pl-PL" dirty="0"/>
            </a:br>
            <a:br>
              <a:rPr lang="pl-PL" dirty="0"/>
            </a:br>
            <a:endParaRPr lang="pl-PL" dirty="0"/>
          </a:p>
        </p:txBody>
      </p:sp>
    </p:spTree>
    <p:extLst>
      <p:ext uri="{BB962C8B-B14F-4D97-AF65-F5344CB8AC3E}">
        <p14:creationId xmlns:p14="http://schemas.microsoft.com/office/powerpoint/2010/main" val="549224720"/>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80">
                                          <p:stCondLst>
                                            <p:cond delay="0"/>
                                          </p:stCondLst>
                                        </p:cTn>
                                        <p:tgtEl>
                                          <p:spTgt spid="3">
                                            <p:txEl>
                                              <p:pRg st="0" end="0"/>
                                            </p:txEl>
                                          </p:spTgt>
                                        </p:tgtEl>
                                      </p:cBhvr>
                                    </p:animEffect>
                                    <p:anim calcmode="lin" valueType="num">
                                      <p:cBhvr>
                                        <p:cTn id="12"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0" end="0"/>
                                            </p:txEl>
                                          </p:spTgt>
                                        </p:tgtEl>
                                      </p:cBhvr>
                                      <p:to x="100000" y="60000"/>
                                    </p:animScale>
                                    <p:animScale>
                                      <p:cBhvr>
                                        <p:cTn id="18" dur="166" decel="50000">
                                          <p:stCondLst>
                                            <p:cond delay="676"/>
                                          </p:stCondLst>
                                        </p:cTn>
                                        <p:tgtEl>
                                          <p:spTgt spid="3">
                                            <p:txEl>
                                              <p:pRg st="0" end="0"/>
                                            </p:txEl>
                                          </p:spTgt>
                                        </p:tgtEl>
                                      </p:cBhvr>
                                      <p:to x="100000" y="100000"/>
                                    </p:animScale>
                                    <p:animScale>
                                      <p:cBhvr>
                                        <p:cTn id="19" dur="26">
                                          <p:stCondLst>
                                            <p:cond delay="1312"/>
                                          </p:stCondLst>
                                        </p:cTn>
                                        <p:tgtEl>
                                          <p:spTgt spid="3">
                                            <p:txEl>
                                              <p:pRg st="0" end="0"/>
                                            </p:txEl>
                                          </p:spTgt>
                                        </p:tgtEl>
                                      </p:cBhvr>
                                      <p:to x="100000" y="80000"/>
                                    </p:animScale>
                                    <p:animScale>
                                      <p:cBhvr>
                                        <p:cTn id="20" dur="166" decel="50000">
                                          <p:stCondLst>
                                            <p:cond delay="1338"/>
                                          </p:stCondLst>
                                        </p:cTn>
                                        <p:tgtEl>
                                          <p:spTgt spid="3">
                                            <p:txEl>
                                              <p:pRg st="0" end="0"/>
                                            </p:txEl>
                                          </p:spTgt>
                                        </p:tgtEl>
                                      </p:cBhvr>
                                      <p:to x="100000" y="100000"/>
                                    </p:animScale>
                                    <p:animScale>
                                      <p:cBhvr>
                                        <p:cTn id="21" dur="26">
                                          <p:stCondLst>
                                            <p:cond delay="1642"/>
                                          </p:stCondLst>
                                        </p:cTn>
                                        <p:tgtEl>
                                          <p:spTgt spid="3">
                                            <p:txEl>
                                              <p:pRg st="0" end="0"/>
                                            </p:txEl>
                                          </p:spTgt>
                                        </p:tgtEl>
                                      </p:cBhvr>
                                      <p:to x="100000" y="90000"/>
                                    </p:animScale>
                                    <p:animScale>
                                      <p:cBhvr>
                                        <p:cTn id="22" dur="166" decel="50000">
                                          <p:stCondLst>
                                            <p:cond delay="1668"/>
                                          </p:stCondLst>
                                        </p:cTn>
                                        <p:tgtEl>
                                          <p:spTgt spid="3">
                                            <p:txEl>
                                              <p:pRg st="0" end="0"/>
                                            </p:txEl>
                                          </p:spTgt>
                                        </p:tgtEl>
                                      </p:cBhvr>
                                      <p:to x="100000" y="100000"/>
                                    </p:animScale>
                                    <p:animScale>
                                      <p:cBhvr>
                                        <p:cTn id="23" dur="26">
                                          <p:stCondLst>
                                            <p:cond delay="1808"/>
                                          </p:stCondLst>
                                        </p:cTn>
                                        <p:tgtEl>
                                          <p:spTgt spid="3">
                                            <p:txEl>
                                              <p:pRg st="0" end="0"/>
                                            </p:txEl>
                                          </p:spTgt>
                                        </p:tgtEl>
                                      </p:cBhvr>
                                      <p:to x="100000" y="95000"/>
                                    </p:animScale>
                                    <p:animScale>
                                      <p:cBhvr>
                                        <p:cTn id="24"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48000">
              <a:schemeClr val="accent1">
                <a:lumMod val="75000"/>
              </a:schemeClr>
            </a:gs>
            <a:gs pos="34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0CCED9-9DF1-493D-9520-161815599D51}"/>
              </a:ext>
            </a:extLst>
          </p:cNvPr>
          <p:cNvSpPr>
            <a:spLocks noGrp="1"/>
          </p:cNvSpPr>
          <p:nvPr>
            <p:ph type="title"/>
          </p:nvPr>
        </p:nvSpPr>
        <p:spPr/>
        <p:txBody>
          <a:bodyPr>
            <a:normAutofit/>
          </a:bodyPr>
          <a:lstStyle/>
          <a:p>
            <a:r>
              <a:rPr lang="pl-PL" sz="6000" dirty="0"/>
              <a:t>Fabuła</a:t>
            </a:r>
          </a:p>
        </p:txBody>
      </p:sp>
      <p:sp>
        <p:nvSpPr>
          <p:cNvPr id="3" name="Symbol zastępczy zawartości 2">
            <a:extLst>
              <a:ext uri="{FF2B5EF4-FFF2-40B4-BE49-F238E27FC236}">
                <a16:creationId xmlns:a16="http://schemas.microsoft.com/office/drawing/2014/main" id="{132E24FA-0679-4E88-A062-5CC3567E969B}"/>
              </a:ext>
            </a:extLst>
          </p:cNvPr>
          <p:cNvSpPr>
            <a:spLocks noGrp="1"/>
          </p:cNvSpPr>
          <p:nvPr>
            <p:ph idx="1"/>
          </p:nvPr>
        </p:nvSpPr>
        <p:spPr/>
        <p:txBody>
          <a:bodyPr>
            <a:normAutofit/>
          </a:bodyPr>
          <a:lstStyle/>
          <a:p>
            <a:r>
              <a:rPr lang="pl-PL" b="1" dirty="0">
                <a:solidFill>
                  <a:schemeClr val="accent2">
                    <a:lumMod val="75000"/>
                  </a:schemeClr>
                </a:solidFill>
              </a:rPr>
              <a:t>fabuła:</a:t>
            </a:r>
            <a:r>
              <a:rPr lang="pl-PL" dirty="0">
                <a:solidFill>
                  <a:schemeClr val="accent2">
                    <a:lumMod val="75000"/>
                  </a:schemeClr>
                </a:solidFill>
              </a:rPr>
              <a:t> powieść obfituje w szereg sensacyjnych, nieprzewidzianych zdarzeń (porwanie, pościg, ucieczka). Tłem przygód jest egzotyczna sceneria (</a:t>
            </a:r>
            <a:r>
              <a:rPr lang="pl-PL" u="sng" dirty="0">
                <a:solidFill>
                  <a:schemeClr val="accent2">
                    <a:lumMod val="75000"/>
                  </a:schemeClr>
                </a:solidFill>
                <a:hlinkClick r:id="rId2">
                  <a:extLst>
                    <a:ext uri="{A12FA001-AC4F-418D-AE19-62706E023703}">
                      <ahyp:hlinkClr xmlns:ahyp="http://schemas.microsoft.com/office/drawing/2018/hyperlinkcolor" val="tx"/>
                    </a:ext>
                  </a:extLst>
                </a:hlinkClick>
              </a:rPr>
              <a:t>pustynia</a:t>
            </a:r>
            <a:r>
              <a:rPr lang="pl-PL" dirty="0">
                <a:solidFill>
                  <a:schemeClr val="accent2">
                    <a:lumMod val="75000"/>
                  </a:schemeClr>
                </a:solidFill>
              </a:rPr>
              <a:t>, </a:t>
            </a:r>
            <a:r>
              <a:rPr lang="pl-PL" u="sng" dirty="0">
                <a:solidFill>
                  <a:schemeClr val="accent2">
                    <a:lumMod val="75000"/>
                  </a:schemeClr>
                </a:solidFill>
                <a:hlinkClick r:id="rId3">
                  <a:extLst>
                    <a:ext uri="{A12FA001-AC4F-418D-AE19-62706E023703}">
                      <ahyp:hlinkClr xmlns:ahyp="http://schemas.microsoft.com/office/drawing/2018/hyperlinkcolor" val="tx"/>
                    </a:ext>
                  </a:extLst>
                </a:hlinkClick>
              </a:rPr>
              <a:t>sawanna</a:t>
            </a:r>
            <a:r>
              <a:rPr lang="pl-PL" dirty="0">
                <a:solidFill>
                  <a:schemeClr val="accent2">
                    <a:lumMod val="75000"/>
                  </a:schemeClr>
                </a:solidFill>
              </a:rPr>
              <a:t>, </a:t>
            </a:r>
            <a:r>
              <a:rPr lang="pl-PL" u="sng" dirty="0">
                <a:solidFill>
                  <a:schemeClr val="accent2">
                    <a:lumMod val="75000"/>
                  </a:schemeClr>
                </a:solidFill>
                <a:hlinkClick r:id="rId4">
                  <a:extLst>
                    <a:ext uri="{A12FA001-AC4F-418D-AE19-62706E023703}">
                      <ahyp:hlinkClr xmlns:ahyp="http://schemas.microsoft.com/office/drawing/2018/hyperlinkcolor" val="tx"/>
                    </a:ext>
                  </a:extLst>
                </a:hlinkClick>
              </a:rPr>
              <a:t>step</a:t>
            </a:r>
            <a:r>
              <a:rPr lang="pl-PL" dirty="0">
                <a:solidFill>
                  <a:schemeClr val="accent2">
                    <a:lumMod val="75000"/>
                  </a:schemeClr>
                </a:solidFill>
              </a:rPr>
              <a:t>, rozlewiska Nilu, góry </a:t>
            </a:r>
            <a:r>
              <a:rPr lang="pl-PL" dirty="0" err="1">
                <a:solidFill>
                  <a:schemeClr val="accent2">
                    <a:lumMod val="75000"/>
                  </a:schemeClr>
                </a:solidFill>
              </a:rPr>
              <a:t>Karamojo</a:t>
            </a:r>
            <a:r>
              <a:rPr lang="pl-PL" dirty="0">
                <a:solidFill>
                  <a:schemeClr val="accent2">
                    <a:lumMod val="75000"/>
                  </a:schemeClr>
                </a:solidFill>
              </a:rPr>
              <a:t>). Zakończenie jest pomyślne dla bohaterów, którzy po wielu przygodach, często obfitujących w niebezpieczeństwa, docierają do upragnionego celu (zostają odnalezieni przez kapitana Glena i </a:t>
            </a:r>
            <a:r>
              <a:rPr lang="pl-PL" dirty="0" err="1">
                <a:solidFill>
                  <a:schemeClr val="accent2">
                    <a:lumMod val="75000"/>
                  </a:schemeClr>
                </a:solidFill>
              </a:rPr>
              <a:t>Clary'ego</a:t>
            </a:r>
            <a:r>
              <a:rPr lang="pl-PL" dirty="0">
                <a:solidFill>
                  <a:schemeClr val="accent2">
                    <a:lumMod val="75000"/>
                  </a:schemeClr>
                </a:solidFill>
              </a:rPr>
              <a:t>). Staś i Nel przeżywają wiele niebezpiecznych przygód: spotkanie z lwem, z </a:t>
            </a:r>
            <a:r>
              <a:rPr lang="pl-PL" dirty="0" err="1">
                <a:solidFill>
                  <a:schemeClr val="accent2">
                    <a:lumMod val="75000"/>
                  </a:schemeClr>
                </a:solidFill>
              </a:rPr>
              <a:t>wobo</a:t>
            </a:r>
            <a:r>
              <a:rPr lang="pl-PL" dirty="0">
                <a:solidFill>
                  <a:schemeClr val="accent2">
                    <a:lumMod val="75000"/>
                  </a:schemeClr>
                </a:solidFill>
              </a:rPr>
              <a:t>, choroba dziewczynki (febra) i niebezpieczna wyprawa Stasia do obozu Lindego, nocny atak lwów (strata koni);</a:t>
            </a:r>
            <a:br>
              <a:rPr lang="pl-PL" dirty="0">
                <a:solidFill>
                  <a:schemeClr val="accent2">
                    <a:lumMod val="75000"/>
                  </a:schemeClr>
                </a:solidFill>
              </a:rPr>
            </a:br>
            <a:br>
              <a:rPr lang="pl-PL" dirty="0"/>
            </a:br>
            <a:endParaRPr lang="pl-PL" dirty="0"/>
          </a:p>
        </p:txBody>
      </p:sp>
    </p:spTree>
    <p:extLst>
      <p:ext uri="{BB962C8B-B14F-4D97-AF65-F5344CB8AC3E}">
        <p14:creationId xmlns:p14="http://schemas.microsoft.com/office/powerpoint/2010/main" val="1247697014"/>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55000">
              <a:schemeClr val="accent6"/>
            </a:gs>
            <a:gs pos="8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1E126D-B873-4641-B7CB-AAC824F14B3C}"/>
              </a:ext>
            </a:extLst>
          </p:cNvPr>
          <p:cNvSpPr>
            <a:spLocks noGrp="1"/>
          </p:cNvSpPr>
          <p:nvPr>
            <p:ph type="title"/>
          </p:nvPr>
        </p:nvSpPr>
        <p:spPr>
          <a:solidFill>
            <a:schemeClr val="accent2">
              <a:lumMod val="60000"/>
              <a:lumOff val="40000"/>
            </a:schemeClr>
          </a:solidFill>
        </p:spPr>
        <p:txBody>
          <a:bodyPr/>
          <a:lstStyle/>
          <a:p>
            <a:r>
              <a:rPr lang="pl-PL" dirty="0"/>
              <a:t>Charakterystyka Stasia</a:t>
            </a:r>
          </a:p>
        </p:txBody>
      </p:sp>
      <p:sp>
        <p:nvSpPr>
          <p:cNvPr id="3" name="Symbol zastępczy zawartości 2">
            <a:extLst>
              <a:ext uri="{FF2B5EF4-FFF2-40B4-BE49-F238E27FC236}">
                <a16:creationId xmlns:a16="http://schemas.microsoft.com/office/drawing/2014/main" id="{E0A1F9B6-CC05-4E40-8291-BB8C1E8EE603}"/>
              </a:ext>
            </a:extLst>
          </p:cNvPr>
          <p:cNvSpPr>
            <a:spLocks noGrp="1"/>
          </p:cNvSpPr>
          <p:nvPr>
            <p:ph idx="1"/>
          </p:nvPr>
        </p:nvSpPr>
        <p:spPr/>
        <p:txBody>
          <a:bodyPr>
            <a:normAutofit lnSpcReduction="10000"/>
          </a:bodyPr>
          <a:lstStyle/>
          <a:p>
            <a:r>
              <a:rPr lang="pl-PL" sz="1400" u="sng" dirty="0">
                <a:hlinkClick r:id="rId2"/>
              </a:rPr>
              <a:t>Staś</a:t>
            </a:r>
            <a:r>
              <a:rPr lang="pl-PL" sz="1400" b="1" dirty="0"/>
              <a:t> Tarkowski -</a:t>
            </a:r>
            <a:r>
              <a:rPr lang="pl-PL" sz="1400" dirty="0"/>
              <a:t> bohater główny, ma 14 lat. Był nazywany </a:t>
            </a:r>
            <a:r>
              <a:rPr lang="pl-PL" sz="1400" i="1" dirty="0"/>
              <a:t>„dzieckiem pustyni”</a:t>
            </a:r>
            <a:r>
              <a:rPr lang="pl-PL" sz="1400" dirty="0"/>
              <a:t>, ponieważ urodził się i wychował w Port Saidzie. Staś był wyższy i silniejszy niż zwykle bywają chłopcy w jego wieku. Był zdolnym uczniem, lubił zwłaszcza uczyć się języków obcych. Był </a:t>
            </a:r>
            <a:r>
              <a:rPr lang="pl-PL" sz="1400" b="1" dirty="0"/>
              <a:t>wesołym i towarzyskim chłopcem.</a:t>
            </a:r>
            <a:r>
              <a:rPr lang="pl-PL" sz="1400" dirty="0"/>
              <a:t> Łatwo nawiązywał kontakty z innymi ludźmi. Znał wszystkich współpracowników ojca, chętnie rozmawiał z robotnikami: Arabami, Nubijczykami i Murzynami z innych części Sudanu. Doskonale orientował się w okolicy, chętnie poznawał nowe rejony i nowych ludzi. </a:t>
            </a:r>
            <a:r>
              <a:rPr lang="pl-PL" sz="1400" b="1" dirty="0"/>
              <a:t>Chłonął wszystkie informacje.</a:t>
            </a:r>
            <a:br>
              <a:rPr lang="pl-PL" sz="1400" dirty="0"/>
            </a:br>
            <a:br>
              <a:rPr lang="pl-PL" sz="1400" dirty="0"/>
            </a:br>
            <a:r>
              <a:rPr lang="pl-PL" sz="1400" dirty="0"/>
              <a:t>Staś odziedziczył po ojcu </a:t>
            </a:r>
            <a:r>
              <a:rPr lang="pl-PL" sz="1400" b="1" dirty="0"/>
              <a:t>odwagę i zaradność.</a:t>
            </a:r>
            <a:r>
              <a:rPr lang="pl-PL" sz="1400" dirty="0"/>
              <a:t> Był także chłopcem bardzo </a:t>
            </a:r>
            <a:r>
              <a:rPr lang="pl-PL" sz="1400" b="1" dirty="0"/>
              <a:t>odpowiedzialnym.</a:t>
            </a:r>
            <a:r>
              <a:rPr lang="pl-PL" sz="1400" dirty="0"/>
              <a:t> Nie załamywał się w trudnych sytuacjach. Wiele razy dowiódł, że stać go na prawdziwe bohaterstwo: opiekował się Nel jak dorosły mężczyzna, podczas wędrówki podejmował mądre i dojrzałe decyzje. W czasie audiencji u Mahdiego nie wyrzekł się swojej wiary, zachował się z </a:t>
            </a:r>
            <a:r>
              <a:rPr lang="pl-PL" sz="1400" b="1" dirty="0"/>
              <a:t>wielką godnością,</a:t>
            </a:r>
            <a:r>
              <a:rPr lang="pl-PL" sz="1400" dirty="0"/>
              <a:t> czym zadziwił wszystkich obecnych. Udowodnił, że jest Polakiem i chrześcijaninem. W trakcie podróży przez puszczę Staś niespodziewanie stanął przed bardzo trudną decyzją. Po zabiciu lwa chłopiec zabił eskortujących ich Beduinów. Był przekonany, że nie ma innej drogi ocalenia, mimo to bardzo przeżył ten czyn. Miał silne wyrzuty sumienia, dopiero ojciec rozwiał jego wątpliwości.</a:t>
            </a:r>
            <a:br>
              <a:rPr lang="pl-PL" sz="1400" dirty="0"/>
            </a:br>
            <a:br>
              <a:rPr lang="pl-PL" sz="1400" dirty="0"/>
            </a:br>
            <a:br>
              <a:rPr lang="pl-PL" sz="900" dirty="0"/>
            </a:br>
            <a:br>
              <a:rPr lang="pl-PL" sz="900" dirty="0"/>
            </a:br>
            <a:endParaRPr lang="pl-PL" sz="900" dirty="0"/>
          </a:p>
        </p:txBody>
      </p:sp>
    </p:spTree>
    <p:extLst>
      <p:ext uri="{BB962C8B-B14F-4D97-AF65-F5344CB8AC3E}">
        <p14:creationId xmlns:p14="http://schemas.microsoft.com/office/powerpoint/2010/main" val="2036711834"/>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75</TotalTime>
  <Words>1154</Words>
  <Application>Microsoft Office PowerPoint</Application>
  <PresentationFormat>Panoramiczny</PresentationFormat>
  <Paragraphs>41</Paragraphs>
  <Slides>11</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11</vt:i4>
      </vt:variant>
    </vt:vector>
  </HeadingPairs>
  <TitlesOfParts>
    <vt:vector size="17" baseType="lpstr">
      <vt:lpstr>Arial</vt:lpstr>
      <vt:lpstr>Britannic Bold</vt:lpstr>
      <vt:lpstr>Century Gothic</vt:lpstr>
      <vt:lpstr>Ubuntu</vt:lpstr>
      <vt:lpstr>Wingdings 3</vt:lpstr>
      <vt:lpstr>Jon</vt:lpstr>
      <vt:lpstr>W pustyni i w puszczy </vt:lpstr>
      <vt:lpstr>Bohaterowie</vt:lpstr>
      <vt:lpstr>Plan  wydarzeń</vt:lpstr>
      <vt:lpstr>Streszczenie krótkie lektury</vt:lpstr>
      <vt:lpstr>Problematyka</vt:lpstr>
      <vt:lpstr>Czas i miejsce akcji</vt:lpstr>
      <vt:lpstr>GENEZA UTWORU I GATUNEK</vt:lpstr>
      <vt:lpstr>Fabuła</vt:lpstr>
      <vt:lpstr>Charakterystyka Stasia</vt:lpstr>
      <vt:lpstr>CHARAKTERYSTYKA NEL </vt:lpstr>
      <vt:lpstr>DZIĘKUJĘ ZA UWAGĘ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Pingwiny z Madagaskaru</dc:title>
  <dc:creator>student</dc:creator>
  <cp:lastModifiedBy>nauczyciel</cp:lastModifiedBy>
  <cp:revision>9</cp:revision>
  <dcterms:created xsi:type="dcterms:W3CDTF">2023-11-27T08:36:17Z</dcterms:created>
  <dcterms:modified xsi:type="dcterms:W3CDTF">2024-02-19T08:24:25Z</dcterms:modified>
</cp:coreProperties>
</file>