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C3454D-0DB4-41FF-BF56-B737D7C7F664}"/>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3E6B7334-3F99-44BF-8FC9-1CD24B830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733A921-CDC2-4DE1-BED1-28200BF45304}"/>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30269B18-B363-449F-903C-9EA9C732A33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DABCFC3-2DE3-43DE-861B-E4D7372D636E}"/>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863157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0EC4B-DA79-4740-8EF3-A318017ADC65}"/>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F268E26-5CBB-4486-B2B3-FFF4F19DCDF5}"/>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8BDD472-6176-4A65-A75A-F04E60D25940}"/>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7CB4801B-E614-46CE-8520-23BE9340CD3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149CBA3-87DA-4971-8531-37411BB1DCFF}"/>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2720442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1BB3247B-9083-44A0-B473-45537660E94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FFA7C922-A9E0-43A3-A254-3EE756DC5CF4}"/>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FF9B625-9E16-461F-A853-BC754C5A53C4}"/>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4CF45C6D-E7E4-4D67-AAD8-E87C28F8C9E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DD6F82A-0743-4E28-BE7C-CAF35199C23F}"/>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52512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84AE20-9A98-40D1-8A56-518D08ABDA5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C4C19C1-3677-472B-86E9-BE0ACD2DE46C}"/>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9497821-01DA-4707-BFD6-889B9EE4881E}"/>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46076C06-4E67-45DB-8956-2D1766F8D8D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6BADBFB-D909-421B-A6FB-FC10EF404F2A}"/>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3299448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6A20DD-2F0E-41DA-B307-C535990F3F8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0E1A78DB-96D7-48D3-BB27-F74DAC3570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7A4A2CFE-4BFE-41B4-9887-AEB6831284AA}"/>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A86AA1FA-B138-4201-B474-C7194B0C81E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B68BA87-CCF7-485D-B1F7-DBB70C3D1E24}"/>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3972532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1B03D0-E316-4E39-81C2-9F61AAE1A15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B1CC9F5-C5DC-49BE-875B-F9DC8B831111}"/>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6D37B52-0BCD-4FC3-9EA9-73F0622621D8}"/>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8D91AD9-ABE7-477D-954B-C5BD920B63C2}"/>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6" name="Symbol zastępczy stopki 5">
            <a:extLst>
              <a:ext uri="{FF2B5EF4-FFF2-40B4-BE49-F238E27FC236}">
                <a16:creationId xmlns:a16="http://schemas.microsoft.com/office/drawing/2014/main" id="{1B19867E-F266-41D5-907B-1FBE9B3323C6}"/>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17149CF-D0C4-484D-B39A-A2801FDE16E9}"/>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1393540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713A1D-53F4-4C92-A887-9DB3AD9CE6FE}"/>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86ABB73-767D-4B5D-BF38-D6666AB7A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BF78069C-02BB-4EAC-A79A-18049CEAF25A}"/>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A7D5154-00BD-436F-8197-E2D02A079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19630B93-FBE0-4AF8-85FB-E209AAF1B4EB}"/>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71AA571-9B12-4AD7-86F0-3ADD90A7B119}"/>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8" name="Symbol zastępczy stopki 7">
            <a:extLst>
              <a:ext uri="{FF2B5EF4-FFF2-40B4-BE49-F238E27FC236}">
                <a16:creationId xmlns:a16="http://schemas.microsoft.com/office/drawing/2014/main" id="{8D468746-C2B4-49D5-ABB5-3BC7DD5F445D}"/>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1117B307-6E11-4A30-A85B-F469D4666537}"/>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2771799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B5582C-D8D9-4175-8F76-2BC39864C77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57BDE580-BF73-4CF5-93B1-2A2AB6EE8391}"/>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4" name="Symbol zastępczy stopki 3">
            <a:extLst>
              <a:ext uri="{FF2B5EF4-FFF2-40B4-BE49-F238E27FC236}">
                <a16:creationId xmlns:a16="http://schemas.microsoft.com/office/drawing/2014/main" id="{9C667D3C-7CE8-4FDE-8076-943C78290344}"/>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F20FA582-E61A-47FC-97A2-CA0D07A03122}"/>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2511977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AB901430-8C47-4B13-87F3-CD5ED9B81257}"/>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3" name="Symbol zastępczy stopki 2">
            <a:extLst>
              <a:ext uri="{FF2B5EF4-FFF2-40B4-BE49-F238E27FC236}">
                <a16:creationId xmlns:a16="http://schemas.microsoft.com/office/drawing/2014/main" id="{BA389D32-C2C7-435B-AA41-E34A28210CB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48DD2BC-7384-40C9-A273-06CC022EB432}"/>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498822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8F3EFA-4246-4E8C-BE00-B0F3A0524ED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972961D-35EB-4D18-A6CF-71B9F539B0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BD5064E-2229-43FF-87B4-68EBC4046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0475DFCA-A864-440A-8EB2-732493B5FED3}"/>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6" name="Symbol zastępczy stopki 5">
            <a:extLst>
              <a:ext uri="{FF2B5EF4-FFF2-40B4-BE49-F238E27FC236}">
                <a16:creationId xmlns:a16="http://schemas.microsoft.com/office/drawing/2014/main" id="{A8EA81BD-7619-4546-A6A4-925EE8DE90F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73F9B9E-0052-49EF-9CFD-C11F3263CD78}"/>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680290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373000-5AC8-425A-86AE-540F313DEE7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D1048BBC-DD31-4127-891A-FDF0A9B522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39F7F3F4-9B45-4CA5-9DAE-9EB250C2A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0708D53C-C168-4721-A4B9-1D315067EDEF}"/>
              </a:ext>
            </a:extLst>
          </p:cNvPr>
          <p:cNvSpPr>
            <a:spLocks noGrp="1"/>
          </p:cNvSpPr>
          <p:nvPr>
            <p:ph type="dt" sz="half" idx="10"/>
          </p:nvPr>
        </p:nvSpPr>
        <p:spPr/>
        <p:txBody>
          <a:bodyPr/>
          <a:lstStyle/>
          <a:p>
            <a:fld id="{C21D5206-40F4-4346-B7AB-47716FAD7624}" type="datetimeFigureOut">
              <a:rPr lang="pl-PL" smtClean="0"/>
              <a:t>19.02.2024</a:t>
            </a:fld>
            <a:endParaRPr lang="pl-PL"/>
          </a:p>
        </p:txBody>
      </p:sp>
      <p:sp>
        <p:nvSpPr>
          <p:cNvPr id="6" name="Symbol zastępczy stopki 5">
            <a:extLst>
              <a:ext uri="{FF2B5EF4-FFF2-40B4-BE49-F238E27FC236}">
                <a16:creationId xmlns:a16="http://schemas.microsoft.com/office/drawing/2014/main" id="{06BFCAE4-5F3E-45C7-8180-F424089985C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DF47DE5-4B82-4BC4-B0F7-93B2AAC2CA4F}"/>
              </a:ext>
            </a:extLst>
          </p:cNvPr>
          <p:cNvSpPr>
            <a:spLocks noGrp="1"/>
          </p:cNvSpPr>
          <p:nvPr>
            <p:ph type="sldNum" sz="quarter" idx="12"/>
          </p:nvPr>
        </p:nvSpPr>
        <p:spPr/>
        <p:txBody>
          <a:bodyPr/>
          <a:lstStyle/>
          <a:p>
            <a:fld id="{63A9CAFF-C882-457E-81BD-CD8333B65787}" type="slidenum">
              <a:rPr lang="pl-PL" smtClean="0"/>
              <a:t>‹#›</a:t>
            </a:fld>
            <a:endParaRPr lang="pl-PL"/>
          </a:p>
        </p:txBody>
      </p:sp>
    </p:spTree>
    <p:extLst>
      <p:ext uri="{BB962C8B-B14F-4D97-AF65-F5344CB8AC3E}">
        <p14:creationId xmlns:p14="http://schemas.microsoft.com/office/powerpoint/2010/main" val="1375246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87C4C61A-0EEF-4673-A302-BFC5373077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9C27E47-7E68-4091-9D0B-F01B1F8E6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026680-AE2E-4227-AB90-C0B789B3DF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D5206-40F4-4346-B7AB-47716FAD7624}" type="datetimeFigureOut">
              <a:rPr lang="pl-PL" smtClean="0"/>
              <a:t>19.02.2024</a:t>
            </a:fld>
            <a:endParaRPr lang="pl-PL"/>
          </a:p>
        </p:txBody>
      </p:sp>
      <p:sp>
        <p:nvSpPr>
          <p:cNvPr id="5" name="Symbol zastępczy stopki 4">
            <a:extLst>
              <a:ext uri="{FF2B5EF4-FFF2-40B4-BE49-F238E27FC236}">
                <a16:creationId xmlns:a16="http://schemas.microsoft.com/office/drawing/2014/main" id="{73C3E97D-0527-4053-9264-B6F461F7A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DE95010-042A-41A0-BF43-4FB3C7620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9CAFF-C882-457E-81BD-CD8333B65787}" type="slidenum">
              <a:rPr lang="pl-PL" smtClean="0"/>
              <a:t>‹#›</a:t>
            </a:fld>
            <a:endParaRPr lang="pl-PL"/>
          </a:p>
        </p:txBody>
      </p:sp>
    </p:spTree>
    <p:extLst>
      <p:ext uri="{BB962C8B-B14F-4D97-AF65-F5344CB8AC3E}">
        <p14:creationId xmlns:p14="http://schemas.microsoft.com/office/powerpoint/2010/main" val="3894784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pl.wikipedia.org/wiki/Akademia_pana_Kleksa#cite_note-1" TargetMode="External"/><Relationship Id="rId3" Type="http://schemas.openxmlformats.org/officeDocument/2006/relationships/hyperlink" Target="https://pl.wikipedia.org/wiki/1946_w_literaturze" TargetMode="External"/><Relationship Id="rId7" Type="http://schemas.openxmlformats.org/officeDocument/2006/relationships/hyperlink" Target="https://pl.wikipedia.org/wiki/Warszawa" TargetMode="External"/><Relationship Id="rId2" Type="http://schemas.openxmlformats.org/officeDocument/2006/relationships/hyperlink" Target="https://pl.wikipedia.org/wiki/Jan_Brzechwa" TargetMode="External"/><Relationship Id="rId1" Type="http://schemas.openxmlformats.org/officeDocument/2006/relationships/slideLayout" Target="../slideLayouts/slideLayout2.xml"/><Relationship Id="rId6" Type="http://schemas.openxmlformats.org/officeDocument/2006/relationships/hyperlink" Target="https://pl.wikipedia.org/wiki/Jan_Marcin_Szancer" TargetMode="External"/><Relationship Id="rId11" Type="http://schemas.openxmlformats.org/officeDocument/2006/relationships/hyperlink" Target="https://pl.wikipedia.org/wiki/Tryumf_pana_Kleksa" TargetMode="External"/><Relationship Id="rId5" Type="http://schemas.openxmlformats.org/officeDocument/2006/relationships/hyperlink" Target="https://pl.wikipedia.org/wiki/Szpak_zwyczajny" TargetMode="External"/><Relationship Id="rId10" Type="http://schemas.openxmlformats.org/officeDocument/2006/relationships/hyperlink" Target="https://pl.wikipedia.org/wiki/Podr%C3%B3%C5%BCe_pana_Kleksa" TargetMode="External"/><Relationship Id="rId4" Type="http://schemas.openxmlformats.org/officeDocument/2006/relationships/hyperlink" Target="https://pl.wikipedia.org/wiki/Pan_Kleks" TargetMode="External"/><Relationship Id="rId9" Type="http://schemas.openxmlformats.org/officeDocument/2006/relationships/hyperlink" Target="https://pl.wikipedia.org/wiki/Fantastyka"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pl.wikipedia.org/wiki/Pan_Klek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pl.wikipedia.org/wiki/Doktor_Paj-Chi-W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pl.wikipedia.org/wiki/Warszawa" TargetMode="External"/><Relationship Id="rId13" Type="http://schemas.openxmlformats.org/officeDocument/2006/relationships/hyperlink" Target="https://pl.wikipedia.org/wiki/%C5%BBydzi" TargetMode="External"/><Relationship Id="rId18" Type="http://schemas.openxmlformats.org/officeDocument/2006/relationships/hyperlink" Target="https://pl.wikipedia.org/wiki/Literatura_rosyjska" TargetMode="External"/><Relationship Id="rId3" Type="http://schemas.openxmlformats.org/officeDocument/2006/relationships/hyperlink" Target="https://pl.wikipedia.org/wiki/1898" TargetMode="External"/><Relationship Id="rId7" Type="http://schemas.openxmlformats.org/officeDocument/2006/relationships/hyperlink" Target="https://pl.wikipedia.org/wiki/1966" TargetMode="External"/><Relationship Id="rId12" Type="http://schemas.openxmlformats.org/officeDocument/2006/relationships/hyperlink" Target="https://pl.wikipedia.org/wiki/Adwokat" TargetMode="External"/><Relationship Id="rId17" Type="http://schemas.openxmlformats.org/officeDocument/2006/relationships/hyperlink" Target="https://pl.wikipedia.org/wiki/T%C5%82umacz" TargetMode="External"/><Relationship Id="rId2" Type="http://schemas.openxmlformats.org/officeDocument/2006/relationships/hyperlink" Target="https://pl.wikipedia.org/wiki/15_sierpnia" TargetMode="External"/><Relationship Id="rId16" Type="http://schemas.openxmlformats.org/officeDocument/2006/relationships/hyperlink" Target="https://pl.wikipedia.org/wiki/Satyra" TargetMode="External"/><Relationship Id="rId1" Type="http://schemas.openxmlformats.org/officeDocument/2006/relationships/slideLayout" Target="../slideLayouts/slideLayout2.xml"/><Relationship Id="rId6" Type="http://schemas.openxmlformats.org/officeDocument/2006/relationships/hyperlink" Target="https://pl.wikipedia.org/wiki/2_lipca" TargetMode="External"/><Relationship Id="rId11" Type="http://schemas.openxmlformats.org/officeDocument/2006/relationships/hyperlink" Target="https://pl.wikipedia.org/wiki/Poezja" TargetMode="External"/><Relationship Id="rId5" Type="http://schemas.openxmlformats.org/officeDocument/2006/relationships/hyperlink" Target="https://pl.wikipedia.org/wiki/%C5%BBmerynka" TargetMode="External"/><Relationship Id="rId15" Type="http://schemas.openxmlformats.org/officeDocument/2006/relationships/hyperlink" Target="https://pl.wikipedia.org/wiki/Wiersz" TargetMode="External"/><Relationship Id="rId10" Type="http://schemas.openxmlformats.org/officeDocument/2006/relationships/hyperlink" Target="https://pl.wikipedia.org/wiki/Polacy" TargetMode="External"/><Relationship Id="rId4" Type="http://schemas.openxmlformats.org/officeDocument/2006/relationships/hyperlink" Target="https://pl.wikipedia.org/wiki/Jan_Brzechwa#cite_note-1" TargetMode="External"/><Relationship Id="rId9" Type="http://schemas.openxmlformats.org/officeDocument/2006/relationships/hyperlink" Target="https://pl.wikipedia.org/wiki/Jan_Brzechwa#cite_note-epwn-2" TargetMode="External"/><Relationship Id="rId14" Type="http://schemas.openxmlformats.org/officeDocument/2006/relationships/hyperlink" Target="https://pl.wikipedia.org/wiki/Bajka"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pl.wikipedia.org/wiki/Akademia_pana_Kleksa_(musical)" TargetMode="External"/><Relationship Id="rId13" Type="http://schemas.openxmlformats.org/officeDocument/2006/relationships/hyperlink" Target="https://pl.wikipedia.org/w/index.php?title=Jacek_Badurek&amp;action=edit&amp;redlink=1" TargetMode="External"/><Relationship Id="rId18" Type="http://schemas.openxmlformats.org/officeDocument/2006/relationships/hyperlink" Target="https://pl.wikipedia.org/wiki/Wojciech_Paszkowski" TargetMode="External"/><Relationship Id="rId26" Type="http://schemas.openxmlformats.org/officeDocument/2006/relationships/hyperlink" Target="https://pl.wikipedia.org/wiki/Akademia_pana_Kleksa#cite_note-3" TargetMode="External"/><Relationship Id="rId3" Type="http://schemas.openxmlformats.org/officeDocument/2006/relationships/hyperlink" Target="https://pl.wikipedia.org/wiki/Akademia_pana_Kleksa_(film)" TargetMode="External"/><Relationship Id="rId21" Type="http://schemas.openxmlformats.org/officeDocument/2006/relationships/hyperlink" Target="https://pl.wikipedia.org/wiki/Justyna_Bojczuk" TargetMode="External"/><Relationship Id="rId7" Type="http://schemas.openxmlformats.org/officeDocument/2006/relationships/hyperlink" Target="https://pl.wikipedia.org/wiki/Akademia_pana_Kleksa#cite_note-2" TargetMode="External"/><Relationship Id="rId12" Type="http://schemas.openxmlformats.org/officeDocument/2006/relationships/hyperlink" Target="https://pl.wikipedia.org/wiki/Iwona_Runowska" TargetMode="External"/><Relationship Id="rId17" Type="http://schemas.openxmlformats.org/officeDocument/2006/relationships/hyperlink" Target="https://pl.wikipedia.org/wiki/Bogdan_Paw%C5%82owski_(kompozytor)" TargetMode="External"/><Relationship Id="rId25" Type="http://schemas.openxmlformats.org/officeDocument/2006/relationships/hyperlink" Target="https://pl.wikipedia.org/wiki/Maciej_Kawulski" TargetMode="External"/><Relationship Id="rId2" Type="http://schemas.openxmlformats.org/officeDocument/2006/relationships/hyperlink" Target="https://pl.wikipedia.org/wiki/1983_w_filmie" TargetMode="External"/><Relationship Id="rId16" Type="http://schemas.openxmlformats.org/officeDocument/2006/relationships/hyperlink" Target="https://pl.wikipedia.org/wiki/Dorota_Ko%C5%82ody%C5%84ska" TargetMode="External"/><Relationship Id="rId20" Type="http://schemas.openxmlformats.org/officeDocument/2006/relationships/hyperlink" Target="https://pl.wikipedia.org/wiki/%C5%81ukasz_Zagrobelny" TargetMode="External"/><Relationship Id="rId29"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pl.wikipedia.org/wiki/Piotr_Fronczewski" TargetMode="External"/><Relationship Id="rId11" Type="http://schemas.openxmlformats.org/officeDocument/2006/relationships/hyperlink" Target="https://pl.wikipedia.org/wiki/Maciej_Paw%C5%82owski" TargetMode="External"/><Relationship Id="rId24" Type="http://schemas.openxmlformats.org/officeDocument/2006/relationships/hyperlink" Target="https://pl.wikipedia.org/wiki/Kleks:_Akademia_pana_Kleksa" TargetMode="External"/><Relationship Id="rId5" Type="http://schemas.openxmlformats.org/officeDocument/2006/relationships/hyperlink" Target="https://pl.wikipedia.org/wiki/Andrzej_Korzy%C5%84ski" TargetMode="External"/><Relationship Id="rId15" Type="http://schemas.openxmlformats.org/officeDocument/2006/relationships/hyperlink" Target="https://pl.wikipedia.org/wiki/Tomasz_Bagi%C5%84ski" TargetMode="External"/><Relationship Id="rId23" Type="http://schemas.openxmlformats.org/officeDocument/2006/relationships/hyperlink" Target="https://pl.wikipedia.org/wiki/Wojciech_Rotowski" TargetMode="External"/><Relationship Id="rId28" Type="http://schemas.openxmlformats.org/officeDocument/2006/relationships/hyperlink" Target="https://pl.wikipedia.org/wiki/Akademia_pana_Kleksa#cite_note-4" TargetMode="External"/><Relationship Id="rId10" Type="http://schemas.openxmlformats.org/officeDocument/2006/relationships/hyperlink" Target="https://pl.wikipedia.org/wiki/Daniel_Wyszogrodzki" TargetMode="External"/><Relationship Id="rId19" Type="http://schemas.openxmlformats.org/officeDocument/2006/relationships/hyperlink" Target="https://pl.wikipedia.org/wiki/Robert_Rozmus" TargetMode="External"/><Relationship Id="rId4" Type="http://schemas.openxmlformats.org/officeDocument/2006/relationships/hyperlink" Target="https://pl.wikipedia.org/wiki/Krzysztof_Gradowski" TargetMode="External"/><Relationship Id="rId9" Type="http://schemas.openxmlformats.org/officeDocument/2006/relationships/hyperlink" Target="https://pl.wikipedia.org/wiki/Wojciech_K%C4%99pczy%C5%84ski" TargetMode="External"/><Relationship Id="rId14" Type="http://schemas.openxmlformats.org/officeDocument/2006/relationships/hyperlink" Target="https://pl.wikipedia.org/wiki/Boris_Kudli%C4%8Dka" TargetMode="External"/><Relationship Id="rId22" Type="http://schemas.openxmlformats.org/officeDocument/2006/relationships/hyperlink" Target="https://pl.wikipedia.org/wiki/Iga_Krefft" TargetMode="External"/><Relationship Id="rId27" Type="http://schemas.openxmlformats.org/officeDocument/2006/relationships/hyperlink" Target="https://pl.wikipedia.org/wiki/Tomasz_Kot_(ak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9000">
              <a:srgbClr val="7030A0"/>
            </a:gs>
            <a:gs pos="7000">
              <a:schemeClr val="accent1">
                <a:lumMod val="45000"/>
                <a:lumOff val="55000"/>
              </a:schemeClr>
            </a:gs>
            <a:gs pos="1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5265B7-225E-4AB1-84F4-F1A3F6A0C612}"/>
              </a:ext>
            </a:extLst>
          </p:cNvPr>
          <p:cNvSpPr>
            <a:spLocks noGrp="1"/>
          </p:cNvSpPr>
          <p:nvPr>
            <p:ph type="ctrTitle"/>
          </p:nvPr>
        </p:nvSpPr>
        <p:spPr/>
        <p:txBody>
          <a:bodyPr/>
          <a:lstStyle/>
          <a:p>
            <a:r>
              <a:rPr lang="pl-PL" dirty="0"/>
              <a:t>Moja ulubiona książka i jej autor</a:t>
            </a:r>
          </a:p>
        </p:txBody>
      </p:sp>
      <p:sp>
        <p:nvSpPr>
          <p:cNvPr id="3" name="Podtytuł 2">
            <a:extLst>
              <a:ext uri="{FF2B5EF4-FFF2-40B4-BE49-F238E27FC236}">
                <a16:creationId xmlns:a16="http://schemas.microsoft.com/office/drawing/2014/main" id="{7213CDE3-A136-4B62-AD88-C27279186165}"/>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2782745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chemeClr val="accent4">
                <a:lumMod val="60000"/>
                <a:lumOff val="40000"/>
              </a:schemeClr>
            </a:gs>
            <a:gs pos="35000">
              <a:schemeClr val="accent4">
                <a:lumMod val="40000"/>
                <a:lumOff val="60000"/>
              </a:schemeClr>
            </a:gs>
            <a:gs pos="91000">
              <a:schemeClr val="accent4">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E38956-0F4A-44FC-BC6E-BA139D129ACF}"/>
              </a:ext>
            </a:extLst>
          </p:cNvPr>
          <p:cNvSpPr>
            <a:spLocks noGrp="1"/>
          </p:cNvSpPr>
          <p:nvPr>
            <p:ph type="title"/>
          </p:nvPr>
        </p:nvSpPr>
        <p:spPr/>
        <p:txBody>
          <a:bodyPr/>
          <a:lstStyle/>
          <a:p>
            <a:r>
              <a:rPr lang="pl-PL" dirty="0"/>
              <a:t>KONIEC</a:t>
            </a:r>
          </a:p>
        </p:txBody>
      </p:sp>
      <p:sp>
        <p:nvSpPr>
          <p:cNvPr id="3" name="Symbol zastępczy zawartości 2">
            <a:extLst>
              <a:ext uri="{FF2B5EF4-FFF2-40B4-BE49-F238E27FC236}">
                <a16:creationId xmlns:a16="http://schemas.microsoft.com/office/drawing/2014/main" id="{CFB17EE0-7F0A-4CC1-A5F4-904623BE9B07}"/>
              </a:ext>
            </a:extLst>
          </p:cNvPr>
          <p:cNvSpPr>
            <a:spLocks noGrp="1"/>
          </p:cNvSpPr>
          <p:nvPr>
            <p:ph idx="1"/>
          </p:nvPr>
        </p:nvSpPr>
        <p:spPr/>
        <p:txBody>
          <a:bodyPr/>
          <a:lstStyle/>
          <a:p>
            <a:r>
              <a:rPr lang="pl-PL"/>
              <a:t>PEZENTACJĘ </a:t>
            </a:r>
            <a:r>
              <a:rPr lang="pl-PL" dirty="0"/>
              <a:t>PRZYGOTOWAŁA WERONIKA WAŁCZYK Z KL.6</a:t>
            </a:r>
          </a:p>
        </p:txBody>
      </p:sp>
      <p:pic>
        <p:nvPicPr>
          <p:cNvPr id="1026" name="Picture 2" descr="Film Akademia Pana Kleksa - Wszystkie informacje – CoJestGrane24.pl">
            <a:extLst>
              <a:ext uri="{FF2B5EF4-FFF2-40B4-BE49-F238E27FC236}">
                <a16:creationId xmlns:a16="http://schemas.microsoft.com/office/drawing/2014/main" id="{8D2E8B4B-ECE4-40C3-B514-D59535CD2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0593"/>
            <a:ext cx="7157868" cy="447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19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2000">
              <a:schemeClr val="accent1">
                <a:lumMod val="75000"/>
              </a:schemeClr>
            </a:gs>
            <a:gs pos="7000">
              <a:schemeClr val="accent1">
                <a:lumMod val="45000"/>
                <a:lumOff val="55000"/>
              </a:schemeClr>
            </a:gs>
            <a:gs pos="91000">
              <a:schemeClr val="accent1">
                <a:lumMod val="75000"/>
              </a:schemeClr>
            </a:gs>
            <a:gs pos="7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73DC6D-518C-45A9-A026-ACAFC8A9CB05}"/>
              </a:ext>
            </a:extLst>
          </p:cNvPr>
          <p:cNvSpPr>
            <a:spLocks noGrp="1"/>
          </p:cNvSpPr>
          <p:nvPr>
            <p:ph type="title"/>
          </p:nvPr>
        </p:nvSpPr>
        <p:spPr>
          <a:xfrm>
            <a:off x="838200" y="167023"/>
            <a:ext cx="10515600" cy="1911405"/>
          </a:xfrm>
          <a:gradFill>
            <a:gsLst>
              <a:gs pos="54000">
                <a:srgbClr val="7030A0"/>
              </a:gs>
              <a:gs pos="7000">
                <a:schemeClr val="accent1">
                  <a:lumMod val="45000"/>
                  <a:lumOff val="55000"/>
                </a:schemeClr>
              </a:gs>
              <a:gs pos="91000">
                <a:schemeClr val="accent1">
                  <a:lumMod val="75000"/>
                </a:schemeClr>
              </a:gs>
              <a:gs pos="77000">
                <a:schemeClr val="accent1">
                  <a:lumMod val="30000"/>
                  <a:lumOff val="70000"/>
                </a:schemeClr>
              </a:gs>
            </a:gsLst>
            <a:lin ang="5400000" scaled="1"/>
          </a:gradFill>
        </p:spPr>
        <p:txBody>
          <a:bodyPr/>
          <a:lstStyle/>
          <a:p>
            <a:r>
              <a:rPr lang="pl-PL" dirty="0"/>
              <a:t>                 „  Akademia Pana Kleksa ” </a:t>
            </a:r>
            <a:br>
              <a:rPr lang="pl-PL" dirty="0"/>
            </a:br>
            <a:r>
              <a:rPr lang="pl-PL" dirty="0"/>
              <a:t>                        Jan Brzechwa</a:t>
            </a:r>
          </a:p>
        </p:txBody>
      </p:sp>
      <p:sp>
        <p:nvSpPr>
          <p:cNvPr id="3" name="Symbol zastępczy zawartości 2">
            <a:extLst>
              <a:ext uri="{FF2B5EF4-FFF2-40B4-BE49-F238E27FC236}">
                <a16:creationId xmlns:a16="http://schemas.microsoft.com/office/drawing/2014/main" id="{94C4F7B8-3D42-48E3-9FCE-E2CF09B6B9B5}"/>
              </a:ext>
            </a:extLst>
          </p:cNvPr>
          <p:cNvSpPr>
            <a:spLocks noGrp="1"/>
          </p:cNvSpPr>
          <p:nvPr>
            <p:ph idx="1"/>
          </p:nvPr>
        </p:nvSpPr>
        <p:spPr>
          <a:xfrm>
            <a:off x="838200" y="2210949"/>
            <a:ext cx="10515600" cy="2436102"/>
          </a:xfrm>
          <a:gradFill>
            <a:gsLst>
              <a:gs pos="0">
                <a:schemeClr val="accent1">
                  <a:lumMod val="60000"/>
                  <a:lumOff val="40000"/>
                </a:schemeClr>
              </a:gs>
              <a:gs pos="0">
                <a:schemeClr val="accent2">
                  <a:lumMod val="40000"/>
                  <a:lumOff val="60000"/>
                </a:schemeClr>
              </a:gs>
              <a:gs pos="69000">
                <a:schemeClr val="accent1">
                  <a:lumMod val="60000"/>
                  <a:lumOff val="40000"/>
                </a:schemeClr>
              </a:gs>
              <a:gs pos="100000">
                <a:schemeClr val="accent1">
                  <a:lumMod val="50000"/>
                </a:schemeClr>
              </a:gs>
            </a:gsLst>
            <a:lin ang="5400000" scaled="1"/>
          </a:gradFill>
        </p:spPr>
        <p:txBody>
          <a:bodyPr/>
          <a:lstStyle/>
          <a:p>
            <a:r>
              <a:rPr lang="pl-PL" dirty="0"/>
              <a:t>Akademia pana Kleksa opowiada historię Adasia </a:t>
            </a:r>
            <a:r>
              <a:rPr lang="pl-PL" dirty="0" err="1"/>
              <a:t>Niezgódki</a:t>
            </a:r>
            <a:r>
              <a:rPr lang="pl-PL" dirty="0"/>
              <a:t> .</a:t>
            </a:r>
          </a:p>
          <a:p>
            <a:pPr marL="0" indent="0">
              <a:buNone/>
            </a:pPr>
            <a:r>
              <a:rPr lang="pl-PL" dirty="0"/>
              <a:t>To właśnie on został wybrany do </a:t>
            </a:r>
            <a:r>
              <a:rPr lang="pl-PL" dirty="0" err="1"/>
              <a:t>Akademi</a:t>
            </a:r>
            <a:r>
              <a:rPr lang="pl-PL" dirty="0"/>
              <a:t> pana Kleksa .</a:t>
            </a:r>
          </a:p>
          <a:p>
            <a:pPr marL="0" indent="0">
              <a:buNone/>
            </a:pPr>
            <a:r>
              <a:rPr lang="pl-PL" dirty="0"/>
              <a:t>Pan Kleks przyjmuje tylko </a:t>
            </a:r>
            <a:r>
              <a:rPr lang="pl-PL" dirty="0" err="1"/>
              <a:t>chłapców</a:t>
            </a:r>
            <a:r>
              <a:rPr lang="pl-PL" dirty="0"/>
              <a:t> zaczynających się na a.</a:t>
            </a:r>
          </a:p>
        </p:txBody>
      </p:sp>
    </p:spTree>
    <p:extLst>
      <p:ext uri="{BB962C8B-B14F-4D97-AF65-F5344CB8AC3E}">
        <p14:creationId xmlns:p14="http://schemas.microsoft.com/office/powerpoint/2010/main" val="3510930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5000">
              <a:schemeClr val="accent5">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C3A44A-F55C-49F6-999B-BAFA0813823A}"/>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328A0B08-CCF9-4230-B7DB-CDF4B10A7749}"/>
              </a:ext>
            </a:extLst>
          </p:cNvPr>
          <p:cNvSpPr>
            <a:spLocks noGrp="1"/>
          </p:cNvSpPr>
          <p:nvPr>
            <p:ph idx="1"/>
          </p:nvPr>
        </p:nvSpPr>
        <p:spPr/>
        <p:txBody>
          <a:bodyPr/>
          <a:lstStyle/>
          <a:p>
            <a:r>
              <a:rPr lang="pl-PL" dirty="0"/>
              <a:t>„ Akademia pana Kleksa ” to </a:t>
            </a:r>
            <a:r>
              <a:rPr lang="pl-PL" b="1" dirty="0"/>
              <a:t>niezwykła relacja Adasia </a:t>
            </a:r>
            <a:r>
              <a:rPr lang="pl-PL" b="1" dirty="0" err="1"/>
              <a:t>Niezgódki</a:t>
            </a:r>
            <a:r>
              <a:rPr lang="pl-PL" b="1" dirty="0"/>
              <a:t> z pobytu w specyficznej szkole</a:t>
            </a:r>
            <a:r>
              <a:rPr lang="pl-PL" dirty="0"/>
              <a:t>. Rodzice wysyłają go tam po serii niepowodzeń i nieszczęśliwych zdarzeń, w których bohater okazywał się niezdarą.</a:t>
            </a:r>
          </a:p>
        </p:txBody>
      </p:sp>
      <p:pic>
        <p:nvPicPr>
          <p:cNvPr id="4" name="Obraz 3">
            <a:extLst>
              <a:ext uri="{FF2B5EF4-FFF2-40B4-BE49-F238E27FC236}">
                <a16:creationId xmlns:a16="http://schemas.microsoft.com/office/drawing/2014/main" id="{F874C3CC-4683-4922-ABEC-576860F161C4}"/>
              </a:ext>
            </a:extLst>
          </p:cNvPr>
          <p:cNvPicPr>
            <a:picLocks noChangeAspect="1"/>
          </p:cNvPicPr>
          <p:nvPr/>
        </p:nvPicPr>
        <p:blipFill>
          <a:blip r:embed="rId2"/>
          <a:stretch>
            <a:fillRect/>
          </a:stretch>
        </p:blipFill>
        <p:spPr>
          <a:xfrm>
            <a:off x="6096000" y="3429000"/>
            <a:ext cx="2507633" cy="3190259"/>
          </a:xfrm>
          <a:prstGeom prst="rect">
            <a:avLst/>
          </a:prstGeom>
        </p:spPr>
      </p:pic>
    </p:spTree>
    <p:extLst>
      <p:ext uri="{BB962C8B-B14F-4D97-AF65-F5344CB8AC3E}">
        <p14:creationId xmlns:p14="http://schemas.microsoft.com/office/powerpoint/2010/main" val="263756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7000">
              <a:schemeClr val="accent1">
                <a:lumMod val="5000"/>
                <a:lumOff val="95000"/>
              </a:schemeClr>
            </a:gs>
            <a:gs pos="5000">
              <a:schemeClr val="accent5">
                <a:lumMod val="7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9203E3-D5DD-4FE5-A024-735219BC8F56}"/>
              </a:ext>
            </a:extLst>
          </p:cNvPr>
          <p:cNvSpPr>
            <a:spLocks noGrp="1"/>
          </p:cNvSpPr>
          <p:nvPr>
            <p:ph type="title"/>
          </p:nvPr>
        </p:nvSpPr>
        <p:spPr/>
        <p:txBody>
          <a:bodyPr/>
          <a:lstStyle/>
          <a:p>
            <a:r>
              <a:rPr lang="pl-PL" dirty="0"/>
              <a:t>INFORMACJE O KSIĄŻCE</a:t>
            </a:r>
          </a:p>
        </p:txBody>
      </p:sp>
      <p:sp>
        <p:nvSpPr>
          <p:cNvPr id="3" name="Symbol zastępczy zawartości 2">
            <a:extLst>
              <a:ext uri="{FF2B5EF4-FFF2-40B4-BE49-F238E27FC236}">
                <a16:creationId xmlns:a16="http://schemas.microsoft.com/office/drawing/2014/main" id="{445C7DFA-E959-41D3-9544-69A3C832CC14}"/>
              </a:ext>
            </a:extLst>
          </p:cNvPr>
          <p:cNvSpPr>
            <a:spLocks noGrp="1"/>
          </p:cNvSpPr>
          <p:nvPr>
            <p:ph idx="1"/>
          </p:nvPr>
        </p:nvSpPr>
        <p:spPr>
          <a:xfrm>
            <a:off x="412530" y="1690688"/>
            <a:ext cx="10941269" cy="4351338"/>
          </a:xfrm>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normAutofit lnSpcReduction="10000"/>
          </a:bodyPr>
          <a:lstStyle/>
          <a:p>
            <a:r>
              <a:rPr lang="pl-PL" b="1" dirty="0"/>
              <a:t>Akademia pana Kleksa</a:t>
            </a:r>
            <a:r>
              <a:rPr lang="pl-PL" dirty="0"/>
              <a:t> – książka dla dzieci napisana przez </a:t>
            </a:r>
            <a:r>
              <a:rPr lang="pl-PL" dirty="0">
                <a:hlinkClick r:id="rId2" tooltip="Jan Brzechwa"/>
              </a:rPr>
              <a:t>Jana Brzechwę </a:t>
            </a:r>
            <a:r>
              <a:rPr lang="pl-PL" dirty="0"/>
              <a:t>i wydana w </a:t>
            </a:r>
            <a:r>
              <a:rPr lang="pl-PL" dirty="0">
                <a:hlinkClick r:id="rId3" tooltip="1946 w literaturze"/>
              </a:rPr>
              <a:t>1946</a:t>
            </a:r>
            <a:r>
              <a:rPr lang="pl-PL" dirty="0"/>
              <a:t> roku.</a:t>
            </a:r>
          </a:p>
          <a:p>
            <a:r>
              <a:rPr lang="pl-PL" dirty="0"/>
              <a:t>Jest to historia dwunastoletniego, niesfornego, rudego Adasia </a:t>
            </a:r>
            <a:r>
              <a:rPr lang="pl-PL" dirty="0" err="1"/>
              <a:t>Niezgódki</a:t>
            </a:r>
            <a:r>
              <a:rPr lang="pl-PL" dirty="0"/>
              <a:t>, który zostaje umieszczony w tytułowej akademii wraz z dwudziestoma trzema innymi chłopcami – wszyscy o imionach zaczynających się na literę A. Opiekuje się nimi </a:t>
            </a:r>
            <a:r>
              <a:rPr lang="pl-PL" dirty="0">
                <a:hlinkClick r:id="rId4" tooltip="Pan Kleks"/>
              </a:rPr>
              <a:t>pan Kleks</a:t>
            </a:r>
            <a:r>
              <a:rPr lang="pl-PL" dirty="0"/>
              <a:t> z pomocą Mateusza – uczonego </a:t>
            </a:r>
            <a:r>
              <a:rPr lang="pl-PL" dirty="0">
                <a:hlinkClick r:id="rId5" tooltip="Szpak zwyczajny"/>
              </a:rPr>
              <a:t>szpaka</a:t>
            </a:r>
            <a:r>
              <a:rPr lang="pl-PL" dirty="0"/>
              <a:t>, który wymawia jedynie końcówki wyrazów. Pierwsze wydanie z ilustracjami </a:t>
            </a:r>
            <a:r>
              <a:rPr lang="pl-PL" dirty="0">
                <a:hlinkClick r:id="rId6" tooltip="Jan Marcin Szancer"/>
              </a:rPr>
              <a:t>Jana Szancera</a:t>
            </a:r>
            <a:r>
              <a:rPr lang="pl-PL" dirty="0"/>
              <a:t> ukazało się w </a:t>
            </a:r>
            <a:r>
              <a:rPr lang="pl-PL" dirty="0">
                <a:hlinkClick r:id="rId7" tooltip="Warszawa"/>
              </a:rPr>
              <a:t>Warszawie</a:t>
            </a:r>
            <a:r>
              <a:rPr lang="pl-PL" dirty="0"/>
              <a:t> nakładem autorów</a:t>
            </a:r>
            <a:r>
              <a:rPr lang="pl-PL" baseline="30000" dirty="0">
                <a:hlinkClick r:id="rId8"/>
              </a:rPr>
              <a:t>[1]</a:t>
            </a:r>
            <a:r>
              <a:rPr lang="pl-PL" dirty="0"/>
              <a:t>.</a:t>
            </a:r>
          </a:p>
          <a:p>
            <a:r>
              <a:rPr lang="pl-PL" dirty="0"/>
              <a:t>Kontynuacją </a:t>
            </a:r>
            <a:r>
              <a:rPr lang="pl-PL" dirty="0">
                <a:hlinkClick r:id="rId9" tooltip="Fantastyka"/>
              </a:rPr>
              <a:t>fantastycznych</a:t>
            </a:r>
            <a:r>
              <a:rPr lang="pl-PL" dirty="0"/>
              <a:t> opowieści Jana Brzechwy o panu Kleksie są: </a:t>
            </a:r>
            <a:r>
              <a:rPr lang="pl-PL" i="1" dirty="0">
                <a:hlinkClick r:id="rId10" tooltip="Podróże pana Kleksa"/>
              </a:rPr>
              <a:t>Podróże pana Kleksa</a:t>
            </a:r>
            <a:r>
              <a:rPr lang="pl-PL" dirty="0"/>
              <a:t> oraz </a:t>
            </a:r>
            <a:r>
              <a:rPr lang="pl-PL" i="1" dirty="0">
                <a:hlinkClick r:id="rId11" tooltip="Tryumf pana Kleksa"/>
              </a:rPr>
              <a:t>Tryumf pana Kleksa</a:t>
            </a:r>
            <a:r>
              <a:rPr lang="pl-PL" dirty="0"/>
              <a:t>.</a:t>
            </a:r>
          </a:p>
          <a:p>
            <a:endParaRPr lang="pl-PL" dirty="0"/>
          </a:p>
        </p:txBody>
      </p:sp>
    </p:spTree>
    <p:extLst>
      <p:ext uri="{BB962C8B-B14F-4D97-AF65-F5344CB8AC3E}">
        <p14:creationId xmlns:p14="http://schemas.microsoft.com/office/powerpoint/2010/main" val="971917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AD292-F8E4-47BD-A4B4-C98C371E4A06}"/>
              </a:ext>
            </a:extLst>
          </p:cNvPr>
          <p:cNvSpPr>
            <a:spLocks noGrp="1"/>
          </p:cNvSpPr>
          <p:nvPr>
            <p:ph type="title"/>
          </p:nvPr>
        </p:nvSpPr>
        <p:sp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lstStyle/>
          <a:p>
            <a:r>
              <a:rPr lang="pl-PL" dirty="0"/>
              <a:t>ZAJĘCIA W AKADEMI PANA KLEKSA</a:t>
            </a:r>
          </a:p>
        </p:txBody>
      </p:sp>
      <p:sp>
        <p:nvSpPr>
          <p:cNvPr id="3" name="Symbol zastępczy zawartości 2">
            <a:extLst>
              <a:ext uri="{FF2B5EF4-FFF2-40B4-BE49-F238E27FC236}">
                <a16:creationId xmlns:a16="http://schemas.microsoft.com/office/drawing/2014/main" id="{A2B7A7EF-6699-435F-BF85-8F0EC9D2DB73}"/>
              </a:ext>
            </a:extLst>
          </p:cNvPr>
          <p:cNvSpPr>
            <a:spLocks noGrp="1"/>
          </p:cNvSpPr>
          <p:nvPr>
            <p:ph idx="1"/>
          </p:nvPr>
        </p:nvSpPr>
        <p:spPr>
          <a:xfrm>
            <a:off x="414130" y="2236443"/>
            <a:ext cx="10515600" cy="4351338"/>
          </a:xfrm>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normAutofit fontScale="92500" lnSpcReduction="10000"/>
          </a:bodyPr>
          <a:lstStyle/>
          <a:p>
            <a:r>
              <a:rPr lang="pl-PL" b="1" dirty="0"/>
              <a:t>Zajęcia w akademii</a:t>
            </a:r>
            <a:r>
              <a:rPr lang="pl-PL" dirty="0"/>
              <a:t> – dzień w akademii zaczyna się o piątej rano, kiedy to na nosy chłopców kapie woda prosto ze śluz umieszczonych w suficie.</a:t>
            </a:r>
            <a:br>
              <a:rPr lang="pl-PL" dirty="0"/>
            </a:br>
            <a:r>
              <a:rPr lang="pl-PL" dirty="0"/>
              <a:t> Od razu wszyscy pędzą pod prysznic, z którego płynie woda zawsze z dodatkiem jakiegoś soku.</a:t>
            </a:r>
            <a:br>
              <a:rPr lang="pl-PL" dirty="0"/>
            </a:br>
            <a:r>
              <a:rPr lang="pl-PL" dirty="0"/>
              <a:t> O wpół do szóstej jest śniadanie, </a:t>
            </a:r>
            <a:br>
              <a:rPr lang="pl-PL" dirty="0"/>
            </a:br>
            <a:r>
              <a:rPr lang="pl-PL" dirty="0"/>
              <a:t>a o szóstej apel, po którym pan Kleks zbiera od chłopców senne lusterka, w których odbijają się ich sny (za jeden z najciekawszych pan Kleks uznał sen Adasia „O siedmiu szklankach”).</a:t>
            </a:r>
            <a:br>
              <a:rPr lang="pl-PL" dirty="0"/>
            </a:br>
            <a:r>
              <a:rPr lang="pl-PL" dirty="0"/>
              <a:t> Lekcje zaczynają się </a:t>
            </a:r>
            <a:br>
              <a:rPr lang="pl-PL" dirty="0"/>
            </a:br>
            <a:r>
              <a:rPr lang="pl-PL" dirty="0"/>
              <a:t>o siódmej, są to między innymi: </a:t>
            </a:r>
            <a:r>
              <a:rPr lang="pl-PL" dirty="0" err="1"/>
              <a:t>kleksografia</a:t>
            </a:r>
            <a:r>
              <a:rPr lang="pl-PL" dirty="0"/>
              <a:t>, przędzenie liter, leczenie chorych sprzętów, gra w piłkę-globus, czyli nauka geografii. </a:t>
            </a:r>
            <a:br>
              <a:rPr lang="pl-PL" dirty="0"/>
            </a:br>
            <a:r>
              <a:rPr lang="pl-PL" dirty="0"/>
              <a:t>Do ciekawych przygód w Akademii należą także odwiedziny w fabryce dziur i dziurek i odwiedziny Adasia w psim raju, gdzie spotkał swojego Reksa.</a:t>
            </a:r>
          </a:p>
        </p:txBody>
      </p:sp>
      <p:pic>
        <p:nvPicPr>
          <p:cNvPr id="5" name="Obraz 4">
            <a:extLst>
              <a:ext uri="{FF2B5EF4-FFF2-40B4-BE49-F238E27FC236}">
                <a16:creationId xmlns:a16="http://schemas.microsoft.com/office/drawing/2014/main" id="{0B1D5105-2743-4CFF-88AF-A0FDC15C4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30" y="657141"/>
            <a:ext cx="2367170" cy="1579302"/>
          </a:xfrm>
          <a:prstGeom prst="rect">
            <a:avLst/>
          </a:prstGeom>
        </p:spPr>
      </p:pic>
    </p:spTree>
    <p:extLst>
      <p:ext uri="{BB962C8B-B14F-4D97-AF65-F5344CB8AC3E}">
        <p14:creationId xmlns:p14="http://schemas.microsoft.com/office/powerpoint/2010/main" val="3482579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023B29-9EA3-421E-A285-8B0F135870B1}"/>
              </a:ext>
            </a:extLst>
          </p:cNvPr>
          <p:cNvSpPr>
            <a:spLocks noGrp="1"/>
          </p:cNvSpPr>
          <p:nvPr>
            <p:ph type="title"/>
          </p:nvPr>
        </p:nvSpPr>
        <p:sp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lstStyle/>
          <a:p>
            <a:r>
              <a:rPr lang="pl-PL" dirty="0"/>
              <a:t>BOHATEROWIE GŁÓWNI</a:t>
            </a:r>
          </a:p>
        </p:txBody>
      </p:sp>
      <p:sp>
        <p:nvSpPr>
          <p:cNvPr id="3" name="Symbol zastępczy zawartości 2">
            <a:extLst>
              <a:ext uri="{FF2B5EF4-FFF2-40B4-BE49-F238E27FC236}">
                <a16:creationId xmlns:a16="http://schemas.microsoft.com/office/drawing/2014/main" id="{FB801826-C0D8-49EC-BE97-D8726957DA4F}"/>
              </a:ext>
            </a:extLst>
          </p:cNvPr>
          <p:cNvSpPr>
            <a:spLocks noGrp="1"/>
          </p:cNvSpPr>
          <p:nvPr>
            <p:ph idx="1"/>
          </p:nvPr>
        </p:nvSpPr>
        <p:sp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normAutofit fontScale="70000" lnSpcReduction="20000"/>
          </a:bodyPr>
          <a:lstStyle/>
          <a:p>
            <a:r>
              <a:rPr lang="pl-PL" b="1" dirty="0"/>
              <a:t>Adam </a:t>
            </a:r>
            <a:r>
              <a:rPr lang="pl-PL" b="1" dirty="0" err="1"/>
              <a:t>Niezgódka</a:t>
            </a:r>
            <a:r>
              <a:rPr lang="pl-PL" dirty="0"/>
              <a:t> – główny bohater książki. Gdy rozpoczyna się jego przygoda, ma on 12 lat. Sądził, że miał gliniane ręce, upuszczał wszystko, spóźniał się na lekcje. Pewnego dnia szpak Mateusz przyleciał do niego i przekazał mu zaproszenie od Ambrożego Kleksa, który zaprasza go do bajki Akademia pana Kleksa.</a:t>
            </a:r>
          </a:p>
          <a:p>
            <a:r>
              <a:rPr lang="pl-PL" dirty="0"/>
              <a:t>Inni uczniowie pana Kleksa – przyjaciele Adama (było ich 23). Ich imiona zaczynały się na literę A.</a:t>
            </a:r>
          </a:p>
          <a:p>
            <a:r>
              <a:rPr lang="pl-PL" b="1" dirty="0">
                <a:hlinkClick r:id="rId2" tooltip="Pan Kleks"/>
              </a:rPr>
              <a:t>Pan Kleks</a:t>
            </a:r>
            <a:r>
              <a:rPr lang="pl-PL" dirty="0"/>
              <a:t> – na imię ma Ambroży i jest bohaterem także innych książek Jana Brzechwy. Potrafi unosić się w powietrzu, przyrządzać potrawy z kolorowych szkiełek, powiększać i zmniejszać przedmioty, trzymać płomyki świec w swoich kieszeniach bez dna. Ma na twarzy kolorowe piegi i twierdzi, że piegi są piękne i modne. </a:t>
            </a:r>
            <a:br>
              <a:rPr lang="pl-PL" dirty="0"/>
            </a:br>
            <a:r>
              <a:rPr lang="pl-PL" dirty="0"/>
              <a:t> Ma szpaka Mateusza. Na końcu bajki Alojzy, syn Golarza Filipa, niszczy mu sekrety. Wówczas okazuje się, że Pan Kleks jest zamienionym przez doktora </a:t>
            </a:r>
            <a:r>
              <a:rPr lang="pl-PL" dirty="0" err="1"/>
              <a:t>Paj</a:t>
            </a:r>
            <a:r>
              <a:rPr lang="pl-PL" dirty="0"/>
              <a:t>-Chi-</a:t>
            </a:r>
            <a:r>
              <a:rPr lang="pl-PL" dirty="0" err="1"/>
              <a:t>Wo</a:t>
            </a:r>
            <a:r>
              <a:rPr lang="pl-PL" dirty="0"/>
              <a:t> w człowieka guzikiem od czapki Bogdychanów, dzięki któremu szpak Mateusz zmienia się w autora opowieści o Panu Kleksie.</a:t>
            </a:r>
          </a:p>
          <a:p>
            <a:r>
              <a:rPr lang="pl-PL" b="1" dirty="0"/>
              <a:t>Mateusz</a:t>
            </a:r>
            <a:r>
              <a:rPr lang="pl-PL" dirty="0"/>
              <a:t> – uczony szpak. Wymawia tylko końcówki wyrazów, np. gdy odbiera telefon, mówi: „</a:t>
            </a:r>
            <a:r>
              <a:rPr lang="pl-PL" dirty="0" err="1"/>
              <a:t>Oszę</a:t>
            </a:r>
            <a:r>
              <a:rPr lang="pl-PL" dirty="0"/>
              <a:t> u </a:t>
            </a:r>
            <a:r>
              <a:rPr lang="pl-PL" dirty="0" err="1"/>
              <a:t>emia</a:t>
            </a:r>
            <a:r>
              <a:rPr lang="pl-PL" dirty="0"/>
              <a:t> </a:t>
            </a:r>
            <a:r>
              <a:rPr lang="pl-PL" dirty="0" err="1"/>
              <a:t>ana</a:t>
            </a:r>
            <a:r>
              <a:rPr lang="pl-PL" dirty="0"/>
              <a:t> </a:t>
            </a:r>
            <a:r>
              <a:rPr lang="pl-PL" dirty="0" err="1"/>
              <a:t>eksa</a:t>
            </a:r>
            <a:r>
              <a:rPr lang="pl-PL" dirty="0"/>
              <a:t>”, to znaczy: „Proszę tu Akademia pana Kleksa”. Opowiadał, że jest zaczarowanym księciem i jako chłopiec zastrzelił króla wilków, przez co kraj padł ofiarą okrutnej zemsty.  </a:t>
            </a:r>
          </a:p>
          <a:p>
            <a:endParaRPr lang="pl-PL" dirty="0"/>
          </a:p>
        </p:txBody>
      </p:sp>
      <p:pic>
        <p:nvPicPr>
          <p:cNvPr id="7" name="Obraz 6">
            <a:extLst>
              <a:ext uri="{FF2B5EF4-FFF2-40B4-BE49-F238E27FC236}">
                <a16:creationId xmlns:a16="http://schemas.microsoft.com/office/drawing/2014/main" id="{8C622C3C-9132-4CB5-895C-CA89F7803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974" y="0"/>
            <a:ext cx="2368826" cy="1670689"/>
          </a:xfrm>
          <a:prstGeom prst="rect">
            <a:avLst/>
          </a:prstGeom>
        </p:spPr>
      </p:pic>
    </p:spTree>
    <p:extLst>
      <p:ext uri="{BB962C8B-B14F-4D97-AF65-F5344CB8AC3E}">
        <p14:creationId xmlns:p14="http://schemas.microsoft.com/office/powerpoint/2010/main" val="1180206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BC9F31-0E01-4B5A-A246-892F2E7EE1D4}"/>
              </a:ext>
            </a:extLst>
          </p:cNvPr>
          <p:cNvSpPr>
            <a:spLocks noGrp="1"/>
          </p:cNvSpPr>
          <p:nvPr>
            <p:ph type="title"/>
          </p:nvPr>
        </p:nvSpPr>
        <p:sp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lstStyle/>
          <a:p>
            <a:r>
              <a:rPr lang="pl-PL" dirty="0"/>
              <a:t>POZOSTALI BOHATEROWIE</a:t>
            </a:r>
          </a:p>
        </p:txBody>
      </p:sp>
      <p:sp>
        <p:nvSpPr>
          <p:cNvPr id="3" name="Symbol zastępczy zawartości 2">
            <a:extLst>
              <a:ext uri="{FF2B5EF4-FFF2-40B4-BE49-F238E27FC236}">
                <a16:creationId xmlns:a16="http://schemas.microsoft.com/office/drawing/2014/main" id="{D884818B-F1B4-4925-8357-B1726414DCDD}"/>
              </a:ext>
            </a:extLst>
          </p:cNvPr>
          <p:cNvSpPr>
            <a:spLocks noGrp="1"/>
          </p:cNvSpPr>
          <p:nvPr>
            <p:ph idx="1"/>
          </p:nvPr>
        </p:nvSpPr>
        <p:spPr>
          <a:gradFill>
            <a:gsLst>
              <a:gs pos="49000">
                <a:schemeClr val="accent1">
                  <a:lumMod val="5000"/>
                  <a:lumOff val="95000"/>
                </a:schemeClr>
              </a:gs>
              <a:gs pos="92000">
                <a:schemeClr val="accent5">
                  <a:lumMod val="75000"/>
                </a:schemeClr>
              </a:gs>
              <a:gs pos="83000">
                <a:schemeClr val="accent1">
                  <a:lumMod val="45000"/>
                  <a:lumOff val="55000"/>
                </a:schemeClr>
              </a:gs>
              <a:gs pos="25000">
                <a:schemeClr val="accent1">
                  <a:lumMod val="30000"/>
                  <a:lumOff val="70000"/>
                </a:schemeClr>
              </a:gs>
            </a:gsLst>
            <a:lin ang="5400000" scaled="1"/>
          </a:gradFill>
        </p:spPr>
        <p:txBody>
          <a:bodyPr>
            <a:normAutofit fontScale="77500" lnSpcReduction="20000"/>
          </a:bodyPr>
          <a:lstStyle/>
          <a:p>
            <a:r>
              <a:rPr lang="pl-PL" b="1" dirty="0">
                <a:hlinkClick r:id="rId2" tooltip="Doktor Paj-Chi-Wo"/>
              </a:rPr>
              <a:t>Doktor </a:t>
            </a:r>
            <a:r>
              <a:rPr lang="pl-PL" b="1" dirty="0" err="1">
                <a:hlinkClick r:id="rId2" tooltip="Doktor Paj-Chi-Wo"/>
              </a:rPr>
              <a:t>Paj</a:t>
            </a:r>
            <a:r>
              <a:rPr lang="pl-PL" b="1" dirty="0">
                <a:hlinkClick r:id="rId2" tooltip="Doktor Paj-Chi-Wo"/>
              </a:rPr>
              <a:t>-Chi-</a:t>
            </a:r>
            <a:r>
              <a:rPr lang="pl-PL" b="1" dirty="0" err="1">
                <a:hlinkClick r:id="rId2" tooltip="Doktor Paj-Chi-Wo"/>
              </a:rPr>
              <a:t>Wo</a:t>
            </a:r>
            <a:r>
              <a:rPr lang="pl-PL" dirty="0"/>
              <a:t> – lekarz, który wyleczył Mateusza. Gdy guzik zginął z czapki, doktor zrobił z niego pana Kleksa. Pojawił się w rozdziale „Niezwykła opowieść Mateusza”.</a:t>
            </a:r>
          </a:p>
          <a:p>
            <a:r>
              <a:rPr lang="pl-PL" b="1" dirty="0"/>
              <a:t>Bogumił Kopeć</a:t>
            </a:r>
            <a:r>
              <a:rPr lang="pl-PL" dirty="0"/>
              <a:t> – dyrektor fabryki dziur i dziurek. Pojawił się w rozdziale „Fabryka dziur i dziurek”. Oprowadzał Ambrożego (jego przyjaciela) i uczniów po fabryce.</a:t>
            </a:r>
          </a:p>
          <a:p>
            <a:r>
              <a:rPr lang="pl-PL" b="1" dirty="0"/>
              <a:t>Golarz Filip</a:t>
            </a:r>
            <a:r>
              <a:rPr lang="pl-PL" dirty="0"/>
              <a:t> – fryzjer pana Kleksa, nienawidzi zarówno jego jak i jego uczniów, nie lubi obcinać ich włosów. W rozdziale „Anatol i Alojzy” przyprowadza dwóch synów: Anatola i Alojzego. Pojawia się w „Anatolu i Alojzym” i „Sekretach pana Kleksa”.</a:t>
            </a:r>
          </a:p>
          <a:p>
            <a:r>
              <a:rPr lang="pl-PL" b="1" dirty="0"/>
              <a:t>Anatol</a:t>
            </a:r>
            <a:r>
              <a:rPr lang="pl-PL" dirty="0"/>
              <a:t> – syn Filipa Golarza. Był prawdziwym chłopcem. Na nazwisko ma </a:t>
            </a:r>
            <a:r>
              <a:rPr lang="pl-PL" dirty="0" err="1"/>
              <a:t>Kukuryk</a:t>
            </a:r>
            <a:r>
              <a:rPr lang="pl-PL" dirty="0"/>
              <a:t>. Ma brata Alojzego. Pojawia się w „Anatol i Alojzy” oraz „Sekrety pana Kleksa”.</a:t>
            </a:r>
          </a:p>
          <a:p>
            <a:r>
              <a:rPr lang="pl-PL" b="1" dirty="0"/>
              <a:t>Alojzy</a:t>
            </a:r>
            <a:r>
              <a:rPr lang="pl-PL" dirty="0"/>
              <a:t> – młodszy brat Anatola. Tak naprawdę jest zwykłą lalką skonstruowaną przez Filipa. Zaczął niszczyć wszystko, bo myślał, że to dobra rzecz. Zniszczył sekrety pana Kleksa, za co został przez niego zdemontowany. Pojawia się w rozdziałach „Anatol i Alojzy”, „Historia o księżycowych ludziach” i „Sekrety pana Kleksa”.</a:t>
            </a:r>
          </a:p>
          <a:p>
            <a:r>
              <a:rPr lang="pl-PL" b="1" dirty="0"/>
              <a:t>Reks</a:t>
            </a:r>
            <a:r>
              <a:rPr lang="pl-PL" dirty="0"/>
              <a:t> – pies Adasia, który wpadł pod koła samochodu i trafił do psiego raju. Pojawia się w rozdziale „Moja wielka przygoda”.</a:t>
            </a:r>
          </a:p>
          <a:p>
            <a:endParaRPr lang="pl-PL" dirty="0"/>
          </a:p>
        </p:txBody>
      </p:sp>
      <p:pic>
        <p:nvPicPr>
          <p:cNvPr id="5" name="Obraz 4">
            <a:extLst>
              <a:ext uri="{FF2B5EF4-FFF2-40B4-BE49-F238E27FC236}">
                <a16:creationId xmlns:a16="http://schemas.microsoft.com/office/drawing/2014/main" id="{7F1BF014-E47A-43F0-8604-75373C2E8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4006" y="94629"/>
            <a:ext cx="3049794" cy="1596059"/>
          </a:xfrm>
          <a:prstGeom prst="rect">
            <a:avLst/>
          </a:prstGeom>
        </p:spPr>
      </p:pic>
    </p:spTree>
    <p:extLst>
      <p:ext uri="{BB962C8B-B14F-4D97-AF65-F5344CB8AC3E}">
        <p14:creationId xmlns:p14="http://schemas.microsoft.com/office/powerpoint/2010/main" val="2653658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000">
              <a:schemeClr val="accent1">
                <a:lumMod val="45000"/>
                <a:lumOff val="55000"/>
              </a:schemeClr>
            </a:gs>
            <a:gs pos="91000">
              <a:schemeClr val="accent1">
                <a:lumMod val="75000"/>
              </a:schemeClr>
            </a:gs>
            <a:gs pos="8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ADE536-E864-4412-A895-B28BD442DFEF}"/>
              </a:ext>
            </a:extLst>
          </p:cNvPr>
          <p:cNvSpPr>
            <a:spLocks noGrp="1"/>
          </p:cNvSpPr>
          <p:nvPr>
            <p:ph type="title"/>
          </p:nvPr>
        </p:nvSpPr>
        <p:spPr>
          <a:gradFill>
            <a:gsLst>
              <a:gs pos="19000">
                <a:schemeClr val="accent1">
                  <a:lumMod val="75000"/>
                </a:schemeClr>
              </a:gs>
              <a:gs pos="48000">
                <a:schemeClr val="accent1">
                  <a:lumMod val="45000"/>
                  <a:lumOff val="55000"/>
                </a:schemeClr>
              </a:gs>
              <a:gs pos="91000">
                <a:schemeClr val="accent1">
                  <a:lumMod val="75000"/>
                </a:schemeClr>
              </a:gs>
              <a:gs pos="77000">
                <a:schemeClr val="accent1">
                  <a:lumMod val="30000"/>
                  <a:lumOff val="70000"/>
                </a:schemeClr>
              </a:gs>
            </a:gsLst>
            <a:lin ang="5400000" scaled="1"/>
          </a:gradFill>
        </p:spPr>
        <p:txBody>
          <a:bodyPr/>
          <a:lstStyle/>
          <a:p>
            <a:r>
              <a:rPr lang="pl-PL" dirty="0"/>
              <a:t>JAN BRZECHWA</a:t>
            </a:r>
          </a:p>
        </p:txBody>
      </p:sp>
      <p:sp>
        <p:nvSpPr>
          <p:cNvPr id="3" name="Symbol zastępczy zawartości 2">
            <a:extLst>
              <a:ext uri="{FF2B5EF4-FFF2-40B4-BE49-F238E27FC236}">
                <a16:creationId xmlns:a16="http://schemas.microsoft.com/office/drawing/2014/main" id="{8FE51DDD-2AE7-4B91-8799-749126F57588}"/>
              </a:ext>
            </a:extLst>
          </p:cNvPr>
          <p:cNvSpPr>
            <a:spLocks noGrp="1"/>
          </p:cNvSpPr>
          <p:nvPr>
            <p:ph idx="1"/>
          </p:nvPr>
        </p:nvSpPr>
        <p:spPr>
          <a:gradFill>
            <a:gsLst>
              <a:gs pos="100000">
                <a:schemeClr val="accent1">
                  <a:lumMod val="75000"/>
                </a:schemeClr>
              </a:gs>
              <a:gs pos="7000">
                <a:schemeClr val="accent1">
                  <a:lumMod val="45000"/>
                  <a:lumOff val="55000"/>
                </a:schemeClr>
              </a:gs>
              <a:gs pos="91000">
                <a:schemeClr val="accent1">
                  <a:lumMod val="75000"/>
                </a:schemeClr>
              </a:gs>
              <a:gs pos="79000">
                <a:schemeClr val="accent1">
                  <a:lumMod val="30000"/>
                  <a:lumOff val="70000"/>
                </a:schemeClr>
              </a:gs>
            </a:gsLst>
            <a:lin ang="5400000" scaled="1"/>
          </a:gradFill>
        </p:spPr>
        <p:txBody>
          <a:bodyPr/>
          <a:lstStyle/>
          <a:p>
            <a:r>
              <a:rPr lang="pl-PL" b="1" dirty="0"/>
              <a:t>Jan Brzechwa</a:t>
            </a:r>
            <a:r>
              <a:rPr lang="pl-PL" dirty="0"/>
              <a:t>, właśc. </a:t>
            </a:r>
            <a:r>
              <a:rPr lang="pl-PL" b="1" dirty="0"/>
              <a:t>Jan Wiktor </a:t>
            </a:r>
            <a:r>
              <a:rPr lang="pl-PL" b="1" dirty="0" err="1"/>
              <a:t>Lesman</a:t>
            </a:r>
            <a:r>
              <a:rPr lang="pl-PL" dirty="0"/>
              <a:t>, pseudonim „</a:t>
            </a:r>
            <a:r>
              <a:rPr lang="pl-PL" dirty="0" err="1"/>
              <a:t>Szer-Szeń</a:t>
            </a:r>
            <a:r>
              <a:rPr lang="pl-PL" dirty="0"/>
              <a:t>”, „Inspicjent Brzeszczot” (ur. </a:t>
            </a:r>
            <a:r>
              <a:rPr lang="pl-PL" dirty="0">
                <a:hlinkClick r:id="rId2" tooltip="15 sierpnia"/>
              </a:rPr>
              <a:t>15 sierpnia</a:t>
            </a:r>
            <a:r>
              <a:rPr lang="pl-PL" dirty="0"/>
              <a:t> </a:t>
            </a:r>
            <a:r>
              <a:rPr lang="pl-PL" dirty="0">
                <a:hlinkClick r:id="rId3" tooltip="1898"/>
              </a:rPr>
              <a:t>1898</a:t>
            </a:r>
            <a:r>
              <a:rPr lang="pl-PL" baseline="30000" dirty="0">
                <a:hlinkClick r:id="rId4"/>
              </a:rPr>
              <a:t>[a]</a:t>
            </a:r>
            <a:r>
              <a:rPr lang="pl-PL" dirty="0"/>
              <a:t> w </a:t>
            </a:r>
            <a:r>
              <a:rPr lang="pl-PL" dirty="0" err="1">
                <a:hlinkClick r:id="rId5" tooltip="Żmerynka"/>
              </a:rPr>
              <a:t>Żmerynce</a:t>
            </a:r>
            <a:r>
              <a:rPr lang="pl-PL" dirty="0"/>
              <a:t>, zm. </a:t>
            </a:r>
            <a:r>
              <a:rPr lang="pl-PL" dirty="0">
                <a:hlinkClick r:id="rId6" tooltip="2 lipca"/>
              </a:rPr>
              <a:t>2 lipca</a:t>
            </a:r>
            <a:r>
              <a:rPr lang="pl-PL" dirty="0"/>
              <a:t> </a:t>
            </a:r>
            <a:r>
              <a:rPr lang="pl-PL" dirty="0">
                <a:hlinkClick r:id="rId7" tooltip="1966"/>
              </a:rPr>
              <a:t>1966</a:t>
            </a:r>
            <a:r>
              <a:rPr lang="pl-PL" dirty="0"/>
              <a:t> w </a:t>
            </a:r>
            <a:r>
              <a:rPr lang="pl-PL" u="sng" dirty="0">
                <a:hlinkClick r:id="rId8"/>
              </a:rPr>
              <a:t>Warszawie</a:t>
            </a:r>
            <a:r>
              <a:rPr lang="pl-PL" baseline="30000" dirty="0">
                <a:hlinkClick r:id="rId9"/>
              </a:rPr>
              <a:t>[1]</a:t>
            </a:r>
            <a:r>
              <a:rPr lang="pl-PL" dirty="0"/>
              <a:t>) – </a:t>
            </a:r>
            <a:r>
              <a:rPr lang="pl-PL" dirty="0">
                <a:hlinkClick r:id="rId10" tooltip="Polacy"/>
              </a:rPr>
              <a:t>polski</a:t>
            </a:r>
            <a:r>
              <a:rPr lang="pl-PL" dirty="0"/>
              <a:t> </a:t>
            </a:r>
            <a:r>
              <a:rPr lang="pl-PL" dirty="0">
                <a:hlinkClick r:id="rId11" tooltip="Poezja"/>
              </a:rPr>
              <a:t>poeta</a:t>
            </a:r>
            <a:r>
              <a:rPr lang="pl-PL" dirty="0"/>
              <a:t> i </a:t>
            </a:r>
            <a:r>
              <a:rPr lang="pl-PL" dirty="0">
                <a:hlinkClick r:id="rId12" tooltip="Adwokat"/>
              </a:rPr>
              <a:t>adwokat</a:t>
            </a:r>
            <a:r>
              <a:rPr lang="pl-PL" dirty="0"/>
              <a:t> </a:t>
            </a:r>
            <a:r>
              <a:rPr lang="pl-PL" dirty="0">
                <a:hlinkClick r:id="rId13" tooltip="Żydzi"/>
              </a:rPr>
              <a:t>żydowskiego</a:t>
            </a:r>
            <a:r>
              <a:rPr lang="pl-PL" dirty="0"/>
              <a:t> pochodzenia, autor </a:t>
            </a:r>
            <a:r>
              <a:rPr lang="pl-PL" dirty="0">
                <a:hlinkClick r:id="rId14" tooltip="Bajka"/>
              </a:rPr>
              <a:t>bajek</a:t>
            </a:r>
            <a:r>
              <a:rPr lang="pl-PL" dirty="0"/>
              <a:t> i </a:t>
            </a:r>
            <a:r>
              <a:rPr lang="pl-PL" dirty="0">
                <a:hlinkClick r:id="rId15" tooltip="Wiersz"/>
              </a:rPr>
              <a:t>wierszy</a:t>
            </a:r>
            <a:r>
              <a:rPr lang="pl-PL" dirty="0"/>
              <a:t> dla dzieci, </a:t>
            </a:r>
            <a:r>
              <a:rPr lang="pl-PL" dirty="0">
                <a:hlinkClick r:id="rId16" tooltip="Satyra"/>
              </a:rPr>
              <a:t>satyrycznych</a:t>
            </a:r>
            <a:r>
              <a:rPr lang="pl-PL" dirty="0"/>
              <a:t> tekstów dla dorosłych, a także </a:t>
            </a:r>
            <a:r>
              <a:rPr lang="pl-PL" dirty="0">
                <a:hlinkClick r:id="rId17" tooltip="Tłumacz"/>
              </a:rPr>
              <a:t>tłumacz</a:t>
            </a:r>
            <a:r>
              <a:rPr lang="pl-PL" dirty="0"/>
              <a:t> </a:t>
            </a:r>
            <a:r>
              <a:rPr lang="pl-PL" dirty="0">
                <a:hlinkClick r:id="rId18" tooltip="Literatura rosyjska"/>
              </a:rPr>
              <a:t>literatury rosyjskiej</a:t>
            </a:r>
            <a:r>
              <a:rPr lang="pl-PL" dirty="0"/>
              <a:t>.</a:t>
            </a:r>
          </a:p>
        </p:txBody>
      </p:sp>
    </p:spTree>
    <p:extLst>
      <p:ext uri="{BB962C8B-B14F-4D97-AF65-F5344CB8AC3E}">
        <p14:creationId xmlns:p14="http://schemas.microsoft.com/office/powerpoint/2010/main" val="1021182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9000">
              <a:schemeClr val="accent1">
                <a:lumMod val="75000"/>
              </a:schemeClr>
            </a:gs>
            <a:gs pos="24000">
              <a:schemeClr val="accent1">
                <a:lumMod val="45000"/>
                <a:lumOff val="55000"/>
              </a:schemeClr>
            </a:gs>
            <a:gs pos="100000">
              <a:schemeClr val="accent1">
                <a:lumMod val="75000"/>
              </a:schemeClr>
            </a:gs>
            <a:gs pos="9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A7FA5D-DC49-4E2F-9B32-2013D8D94ACE}"/>
              </a:ext>
            </a:extLst>
          </p:cNvPr>
          <p:cNvSpPr>
            <a:spLocks noGrp="1"/>
          </p:cNvSpPr>
          <p:nvPr>
            <p:ph type="title"/>
          </p:nvPr>
        </p:nvSpPr>
        <p:spPr>
          <a:xfrm>
            <a:off x="718930" y="18255"/>
            <a:ext cx="8888896" cy="1373223"/>
          </a:xfrm>
          <a:gradFill>
            <a:gsLst>
              <a:gs pos="19000">
                <a:schemeClr val="accent1">
                  <a:lumMod val="75000"/>
                </a:schemeClr>
              </a:gs>
              <a:gs pos="48000">
                <a:schemeClr val="accent1">
                  <a:lumMod val="45000"/>
                  <a:lumOff val="55000"/>
                </a:schemeClr>
              </a:gs>
              <a:gs pos="91000">
                <a:schemeClr val="accent1">
                  <a:lumMod val="75000"/>
                </a:schemeClr>
              </a:gs>
              <a:gs pos="77000">
                <a:schemeClr val="accent1">
                  <a:lumMod val="30000"/>
                  <a:lumOff val="70000"/>
                </a:schemeClr>
              </a:gs>
            </a:gsLst>
            <a:lin ang="5400000" scaled="1"/>
          </a:gradFill>
        </p:spPr>
        <p:txBody>
          <a:bodyPr/>
          <a:lstStyle/>
          <a:p>
            <a:r>
              <a:rPr lang="pl-PL" dirty="0"/>
              <a:t>ADAPTACJE FILMOWE I TRATRALNE</a:t>
            </a:r>
          </a:p>
        </p:txBody>
      </p:sp>
      <p:sp>
        <p:nvSpPr>
          <p:cNvPr id="3" name="Symbol zastępczy zawartości 2">
            <a:extLst>
              <a:ext uri="{FF2B5EF4-FFF2-40B4-BE49-F238E27FC236}">
                <a16:creationId xmlns:a16="http://schemas.microsoft.com/office/drawing/2014/main" id="{04419C23-B198-4586-AF8E-4C4E45E16A46}"/>
              </a:ext>
            </a:extLst>
          </p:cNvPr>
          <p:cNvSpPr>
            <a:spLocks noGrp="1"/>
          </p:cNvSpPr>
          <p:nvPr>
            <p:ph idx="1"/>
          </p:nvPr>
        </p:nvSpPr>
        <p:spPr>
          <a:xfrm>
            <a:off x="361122" y="1666599"/>
            <a:ext cx="10515600" cy="4351338"/>
          </a:xfrm>
          <a:gradFill>
            <a:gsLst>
              <a:gs pos="19000">
                <a:schemeClr val="accent1">
                  <a:lumMod val="75000"/>
                </a:schemeClr>
              </a:gs>
              <a:gs pos="48000">
                <a:schemeClr val="accent1">
                  <a:lumMod val="45000"/>
                  <a:lumOff val="55000"/>
                </a:schemeClr>
              </a:gs>
              <a:gs pos="91000">
                <a:schemeClr val="accent1">
                  <a:lumMod val="75000"/>
                </a:schemeClr>
              </a:gs>
              <a:gs pos="77000">
                <a:schemeClr val="accent1">
                  <a:lumMod val="30000"/>
                  <a:lumOff val="70000"/>
                </a:schemeClr>
              </a:gs>
            </a:gsLst>
            <a:lin ang="5400000" scaled="1"/>
          </a:gradFill>
        </p:spPr>
        <p:txBody>
          <a:bodyPr>
            <a:normAutofit fontScale="62500" lnSpcReduction="20000"/>
          </a:bodyPr>
          <a:lstStyle/>
          <a:p>
            <a:r>
              <a:rPr lang="pl-PL" sz="3400" dirty="0"/>
              <a:t>Adaptacje filmowe i teatralne</a:t>
            </a:r>
          </a:p>
          <a:p>
            <a:r>
              <a:rPr lang="pl-PL" sz="3400" dirty="0"/>
              <a:t>Na podstawie tej książki nakręcono w </a:t>
            </a:r>
            <a:r>
              <a:rPr lang="pl-PL" sz="3400" dirty="0">
                <a:hlinkClick r:id="rId2" tooltip="1983 w filmie"/>
              </a:rPr>
              <a:t>1983 </a:t>
            </a:r>
            <a:r>
              <a:rPr lang="pl-PL" sz="3400" dirty="0"/>
              <a:t>roku </a:t>
            </a:r>
            <a:r>
              <a:rPr lang="pl-PL" sz="3400" dirty="0">
                <a:hlinkClick r:id="rId3" tooltip="Akademia pana Kleksa (film)"/>
              </a:rPr>
              <a:t>film fabularny</a:t>
            </a:r>
            <a:r>
              <a:rPr lang="pl-PL" sz="3400" dirty="0"/>
              <a:t> pod tym samym tytułem w reżyserii </a:t>
            </a:r>
            <a:r>
              <a:rPr lang="pl-PL" sz="3400" dirty="0">
                <a:hlinkClick r:id="rId4" tooltip="Krzysztof Gradowski"/>
              </a:rPr>
              <a:t>Krzysztofa Gradowskiego</a:t>
            </a:r>
            <a:r>
              <a:rPr lang="pl-PL" sz="3400" dirty="0"/>
              <a:t>, z muzyką </a:t>
            </a:r>
            <a:r>
              <a:rPr lang="pl-PL" sz="3400" dirty="0">
                <a:hlinkClick r:id="rId5" tooltip="Andrzej Korzyński"/>
              </a:rPr>
              <a:t>Andrzeja Korzyńskiego</a:t>
            </a:r>
            <a:r>
              <a:rPr lang="pl-PL" sz="3400" dirty="0"/>
              <a:t>. W rolę pana Kleksa wcielił się </a:t>
            </a:r>
            <a:r>
              <a:rPr lang="pl-PL" sz="3400" dirty="0">
                <a:hlinkClick r:id="rId6" tooltip="Piotr Fronczewski"/>
              </a:rPr>
              <a:t>Piotr Fronczewski</a:t>
            </a:r>
            <a:r>
              <a:rPr lang="pl-PL" sz="3400" baseline="30000" dirty="0">
                <a:hlinkClick r:id="rId7"/>
              </a:rPr>
              <a:t>[2]</a:t>
            </a:r>
            <a:r>
              <a:rPr lang="pl-PL" sz="3400" dirty="0"/>
              <a:t>.</a:t>
            </a:r>
          </a:p>
          <a:p>
            <a:r>
              <a:rPr lang="pl-PL" sz="3400" dirty="0"/>
              <a:t>Książka ta doczekała się swojej adaptacji </a:t>
            </a:r>
            <a:r>
              <a:rPr lang="pl-PL" sz="3400" dirty="0">
                <a:hlinkClick r:id="rId8" tooltip="Akademia pana Kleksa (musical)"/>
              </a:rPr>
              <a:t>musicalowej</a:t>
            </a:r>
            <a:r>
              <a:rPr lang="pl-PL" sz="3400" dirty="0"/>
              <a:t> w Teatrze Muzycznym Roma w Warszawie. Jej twórcy to </a:t>
            </a:r>
            <a:r>
              <a:rPr lang="pl-PL" sz="3400" dirty="0">
                <a:hlinkClick r:id="rId9" tooltip="Wojciech Kępczyński"/>
              </a:rPr>
              <a:t>Wojciech Kępczyński</a:t>
            </a:r>
            <a:r>
              <a:rPr lang="pl-PL" sz="3400" dirty="0"/>
              <a:t> (autor libretta, reżyser) i </a:t>
            </a:r>
            <a:r>
              <a:rPr lang="pl-PL" sz="3400" dirty="0">
                <a:hlinkClick r:id="rId10" tooltip="Daniel Wyszogrodzki"/>
              </a:rPr>
              <a:t>Daniel Wyszogrodzki</a:t>
            </a:r>
            <a:r>
              <a:rPr lang="pl-PL" sz="3400" dirty="0"/>
              <a:t>. Autorem muzyki jest </a:t>
            </a:r>
            <a:r>
              <a:rPr lang="pl-PL" sz="3400" dirty="0">
                <a:hlinkClick r:id="rId5" tooltip="Andrzej Korzyński"/>
              </a:rPr>
              <a:t>Andrzej Korzyński</a:t>
            </a:r>
            <a:r>
              <a:rPr lang="pl-PL" sz="3400" dirty="0"/>
              <a:t>. Wykorzystane są jego przeboje z filmu Krzysztofa Gradowskiego oraz nowe kompozycje, napisane specjalnie na potrzeby musicalu. Kierownictwa muzycznego podjął się </a:t>
            </a:r>
            <a:r>
              <a:rPr lang="pl-PL" sz="3400" dirty="0">
                <a:hlinkClick r:id="rId11" tooltip="Maciej Pawłowski"/>
              </a:rPr>
              <a:t>Maciej Pawłowski</a:t>
            </a:r>
            <a:r>
              <a:rPr lang="pl-PL" sz="3400" dirty="0"/>
              <a:t>, a ułożenia choreografii </a:t>
            </a:r>
            <a:r>
              <a:rPr lang="pl-PL" sz="3400" dirty="0">
                <a:hlinkClick r:id="rId12" tooltip="Iwona Runowska"/>
              </a:rPr>
              <a:t>Iwona </a:t>
            </a:r>
            <a:r>
              <a:rPr lang="pl-PL" sz="3400" dirty="0" err="1">
                <a:hlinkClick r:id="rId12" tooltip="Iwona Runowska"/>
              </a:rPr>
              <a:t>Runowska</a:t>
            </a:r>
            <a:r>
              <a:rPr lang="pl-PL" sz="3400" dirty="0"/>
              <a:t> i </a:t>
            </a:r>
            <a:r>
              <a:rPr lang="pl-PL" sz="3400" dirty="0">
                <a:hlinkClick r:id="rId13" tooltip="Jacek Badurek (strona nie istnieje)"/>
              </a:rPr>
              <a:t>Jacek Badurek</a:t>
            </a:r>
            <a:r>
              <a:rPr lang="pl-PL" sz="3400" dirty="0"/>
              <a:t>. Scenografia jest autorstwa </a:t>
            </a:r>
            <a:r>
              <a:rPr lang="pl-PL" sz="3400" dirty="0">
                <a:hlinkClick r:id="rId14" tooltip="Boris Kudlička"/>
              </a:rPr>
              <a:t>Borisa </a:t>
            </a:r>
            <a:r>
              <a:rPr lang="pl-PL" sz="3400" dirty="0" err="1">
                <a:hlinkClick r:id="rId14" tooltip="Boris Kudlička"/>
              </a:rPr>
              <a:t>Kudlički</a:t>
            </a:r>
            <a:r>
              <a:rPr lang="pl-PL" sz="3400" dirty="0"/>
              <a:t> i </a:t>
            </a:r>
            <a:r>
              <a:rPr lang="pl-PL" sz="3400" dirty="0">
                <a:hlinkClick r:id="rId15" tooltip="Tomasz Bagiński"/>
              </a:rPr>
              <a:t>Tomasza Bagińskiego</a:t>
            </a:r>
            <a:r>
              <a:rPr lang="pl-PL" sz="3400" dirty="0"/>
              <a:t>. Kostiumy zaprojektowała </a:t>
            </a:r>
            <a:r>
              <a:rPr lang="pl-PL" sz="3400" dirty="0">
                <a:hlinkClick r:id="rId16" tooltip="Dorota Kołodyńska"/>
              </a:rPr>
              <a:t>Dorota Kołodyńska</a:t>
            </a:r>
            <a:r>
              <a:rPr lang="pl-PL" sz="3400" dirty="0"/>
              <a:t>. Całkowicie nowe aranżacje muzyczne stworzyli </a:t>
            </a:r>
            <a:r>
              <a:rPr lang="pl-PL" sz="3400" dirty="0">
                <a:hlinkClick r:id="rId17" tooltip="Bogdan Pawłowski (kompozytor)"/>
              </a:rPr>
              <a:t>Bogdan Pawłowski</a:t>
            </a:r>
            <a:r>
              <a:rPr lang="pl-PL" sz="3400" dirty="0"/>
              <a:t> i </a:t>
            </a:r>
            <a:r>
              <a:rPr lang="pl-PL" sz="3400" dirty="0">
                <a:hlinkClick r:id="rId11" tooltip="Maciej Pawłowski"/>
              </a:rPr>
              <a:t>Maciej Pawłowski</a:t>
            </a:r>
            <a:r>
              <a:rPr lang="pl-PL" sz="3400" dirty="0"/>
              <a:t>. Główne role dorosłe grali: </a:t>
            </a:r>
            <a:r>
              <a:rPr lang="pl-PL" sz="3400" dirty="0">
                <a:hlinkClick r:id="rId18" tooltip="Wojciech Paszkowski"/>
              </a:rPr>
              <a:t>Wojciech Paszkowski</a:t>
            </a:r>
            <a:r>
              <a:rPr lang="pl-PL" sz="3400" dirty="0"/>
              <a:t>, </a:t>
            </a:r>
            <a:r>
              <a:rPr lang="pl-PL" sz="3400" dirty="0">
                <a:hlinkClick r:id="rId19" tooltip="Robert Rozmus"/>
              </a:rPr>
              <a:t>Robert Rozmus</a:t>
            </a:r>
            <a:r>
              <a:rPr lang="pl-PL" sz="3400" dirty="0"/>
              <a:t> i </a:t>
            </a:r>
            <a:r>
              <a:rPr lang="pl-PL" sz="3400" dirty="0">
                <a:hlinkClick r:id="rId20" tooltip="Łukasz Zagrobelny"/>
              </a:rPr>
              <a:t>Łukasz Zagrobelny</a:t>
            </a:r>
            <a:r>
              <a:rPr lang="pl-PL" sz="3400" dirty="0"/>
              <a:t>, a role dziecięce grali: </a:t>
            </a:r>
            <a:r>
              <a:rPr lang="pl-PL" sz="3400" dirty="0">
                <a:hlinkClick r:id="rId21" tooltip="Justyna Bojczuk"/>
              </a:rPr>
              <a:t>Justyna </a:t>
            </a:r>
            <a:r>
              <a:rPr lang="pl-PL" sz="3400" dirty="0" err="1">
                <a:hlinkClick r:id="rId21" tooltip="Justyna Bojczuk"/>
              </a:rPr>
              <a:t>Bojczuk</a:t>
            </a:r>
            <a:r>
              <a:rPr lang="pl-PL" sz="3400" dirty="0"/>
              <a:t>, </a:t>
            </a:r>
            <a:r>
              <a:rPr lang="pl-PL" sz="3400" dirty="0">
                <a:hlinkClick r:id="rId22" tooltip="Iga Krefft"/>
              </a:rPr>
              <a:t>Iga </a:t>
            </a:r>
            <a:r>
              <a:rPr lang="pl-PL" sz="3400" dirty="0" err="1">
                <a:hlinkClick r:id="rId22" tooltip="Iga Krefft"/>
              </a:rPr>
              <a:t>Krefft</a:t>
            </a:r>
            <a:r>
              <a:rPr lang="pl-PL" sz="3400" dirty="0"/>
              <a:t>, Magdalena </a:t>
            </a:r>
            <a:r>
              <a:rPr lang="pl-PL" sz="3400" dirty="0" err="1"/>
              <a:t>Wasylik</a:t>
            </a:r>
            <a:r>
              <a:rPr lang="pl-PL" sz="3400" dirty="0"/>
              <a:t>, Jakub </a:t>
            </a:r>
            <a:r>
              <a:rPr lang="pl-PL" sz="3400" dirty="0" err="1"/>
              <a:t>Badurka</a:t>
            </a:r>
            <a:r>
              <a:rPr lang="pl-PL" sz="3400" dirty="0"/>
              <a:t>, </a:t>
            </a:r>
            <a:r>
              <a:rPr lang="pl-PL" sz="3400" dirty="0">
                <a:hlinkClick r:id="rId23" tooltip="Wojciech Rotowski"/>
              </a:rPr>
              <a:t>Wojciech </a:t>
            </a:r>
            <a:r>
              <a:rPr lang="pl-PL" sz="3400" dirty="0" err="1">
                <a:hlinkClick r:id="rId23" tooltip="Wojciech Rotowski"/>
              </a:rPr>
              <a:t>Rotowski</a:t>
            </a:r>
            <a:r>
              <a:rPr lang="pl-PL" sz="3400" dirty="0"/>
              <a:t> i Patryk Plesiński.</a:t>
            </a:r>
          </a:p>
          <a:p>
            <a:r>
              <a:rPr lang="pl-PL" sz="3400" dirty="0"/>
              <a:t>W 2022 roku ogłoszono produkcję </a:t>
            </a:r>
            <a:r>
              <a:rPr lang="pl-PL" sz="3400" dirty="0">
                <a:hlinkClick r:id="rId24" tooltip="Kleks: Akademia pana Kleksa"/>
              </a:rPr>
              <a:t>drugiej ekranizacji filmowej</a:t>
            </a:r>
            <a:r>
              <a:rPr lang="pl-PL" sz="3400" dirty="0"/>
              <a:t> w reżyserii </a:t>
            </a:r>
            <a:r>
              <a:rPr lang="pl-PL" sz="3400" dirty="0">
                <a:hlinkClick r:id="rId25" tooltip="Maciej Kawulski"/>
              </a:rPr>
              <a:t>Macieja </a:t>
            </a:r>
            <a:r>
              <a:rPr lang="pl-PL" sz="3400" dirty="0" err="1">
                <a:hlinkClick r:id="rId25" tooltip="Maciej Kawulski"/>
              </a:rPr>
              <a:t>Kawulskiego</a:t>
            </a:r>
            <a:r>
              <a:rPr lang="pl-PL" sz="3400" baseline="30000" dirty="0">
                <a:hlinkClick r:id="rId26"/>
              </a:rPr>
              <a:t>[3]</a:t>
            </a:r>
            <a:r>
              <a:rPr lang="pl-PL" sz="3400" dirty="0"/>
              <a:t>. Do roli pana Kleksa wybrano </a:t>
            </a:r>
            <a:r>
              <a:rPr lang="pl-PL" sz="3400" dirty="0">
                <a:hlinkClick r:id="rId27" tooltip="Tomasz Kot (aktor)"/>
              </a:rPr>
              <a:t>Tomasza Kota</a:t>
            </a:r>
            <a:r>
              <a:rPr lang="pl-PL" sz="3400" baseline="30000" dirty="0">
                <a:hlinkClick r:id="rId28"/>
              </a:rPr>
              <a:t>[4]</a:t>
            </a:r>
            <a:r>
              <a:rPr lang="pl-PL" sz="3400" dirty="0"/>
              <a:t>.</a:t>
            </a:r>
          </a:p>
          <a:p>
            <a:endParaRPr lang="pl-PL" dirty="0"/>
          </a:p>
        </p:txBody>
      </p:sp>
      <p:pic>
        <p:nvPicPr>
          <p:cNvPr id="1026" name="Picture 2" descr="AKADEMIA PANA KLEKSA | Těšínské Divadlo">
            <a:extLst>
              <a:ext uri="{FF2B5EF4-FFF2-40B4-BE49-F238E27FC236}">
                <a16:creationId xmlns:a16="http://schemas.microsoft.com/office/drawing/2014/main" id="{8391ED03-BAF5-4C09-9FD0-44097855F14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680174" y="23329"/>
            <a:ext cx="2464904" cy="164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7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1172</Words>
  <Application>Microsoft Office PowerPoint</Application>
  <PresentationFormat>Panoramiczny</PresentationFormat>
  <Paragraphs>33</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Calibri</vt:lpstr>
      <vt:lpstr>Calibri Light</vt:lpstr>
      <vt:lpstr>Motyw pakietu Office</vt:lpstr>
      <vt:lpstr>Moja ulubiona książka i jej autor</vt:lpstr>
      <vt:lpstr>                 „  Akademia Pana Kleksa ”                          Jan Brzechwa</vt:lpstr>
      <vt:lpstr>Prezentacja programu PowerPoint</vt:lpstr>
      <vt:lpstr>INFORMACJE O KSIĄŻCE</vt:lpstr>
      <vt:lpstr>ZAJĘCIA W AKADEMI PANA KLEKSA</vt:lpstr>
      <vt:lpstr>BOHATEROWIE GŁÓWNI</vt:lpstr>
      <vt:lpstr>POZOSTALI BOHATEROWIE</vt:lpstr>
      <vt:lpstr>JAN BRZECHWA</vt:lpstr>
      <vt:lpstr>ADAPTACJE FILMOWE I TRATRALNE</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Moja ulubiona książka i jej autor</dc:title>
  <dc:creator>student</dc:creator>
  <cp:lastModifiedBy>nauczyciel</cp:lastModifiedBy>
  <cp:revision>11</cp:revision>
  <dcterms:created xsi:type="dcterms:W3CDTF">2023-11-27T08:26:43Z</dcterms:created>
  <dcterms:modified xsi:type="dcterms:W3CDTF">2024-02-19T08:15:32Z</dcterms:modified>
</cp:coreProperties>
</file>